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77" r:id="rId4"/>
    <p:sldId id="278" r:id="rId5"/>
    <p:sldId id="279" r:id="rId6"/>
    <p:sldId id="259" r:id="rId7"/>
    <p:sldId id="265" r:id="rId8"/>
    <p:sldId id="263" r:id="rId9"/>
    <p:sldId id="264" r:id="rId10"/>
    <p:sldId id="270" r:id="rId11"/>
    <p:sldId id="271" r:id="rId12"/>
    <p:sldId id="283" r:id="rId13"/>
    <p:sldId id="275" r:id="rId14"/>
    <p:sldId id="262" r:id="rId15"/>
    <p:sldId id="260" r:id="rId16"/>
    <p:sldId id="261" r:id="rId17"/>
    <p:sldId id="257" r:id="rId18"/>
    <p:sldId id="284" r:id="rId19"/>
    <p:sldId id="272" r:id="rId20"/>
    <p:sldId id="280" r:id="rId21"/>
    <p:sldId id="285" r:id="rId22"/>
    <p:sldId id="282" r:id="rId23"/>
    <p:sldId id="266" r:id="rId24"/>
    <p:sldId id="276" r:id="rId25"/>
    <p:sldId id="268" r:id="rId2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5013" autoAdjust="0"/>
  </p:normalViewPr>
  <p:slideViewPr>
    <p:cSldViewPr snapToGrid="0" showGuides="1">
      <p:cViewPr varScale="1">
        <p:scale>
          <a:sx n="79" d="100"/>
          <a:sy n="79" d="100"/>
        </p:scale>
        <p:origin x="226" y="96"/>
      </p:cViewPr>
      <p:guideLst>
        <p:guide orient="horz" pos="2183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EXPLOTACIONES FAMILIARES ACOGIDAS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Hoja1!$B$1:$B$7</c:f>
              <c:numCache>
                <c:formatCode>General</c:formatCode>
                <c:ptCount val="7"/>
                <c:pt idx="0">
                  <c:v>2004</c:v>
                </c:pt>
                <c:pt idx="1">
                  <c:v>2006</c:v>
                </c:pt>
                <c:pt idx="2">
                  <c:v>2008</c:v>
                </c:pt>
                <c:pt idx="3">
                  <c:v>2010</c:v>
                </c:pt>
                <c:pt idx="4">
                  <c:v>2012</c:v>
                </c:pt>
                <c:pt idx="5">
                  <c:v>2014</c:v>
                </c:pt>
                <c:pt idx="6">
                  <c:v>2016</c:v>
                </c:pt>
              </c:numCache>
            </c:numRef>
          </c:cat>
          <c:val>
            <c:numRef>
              <c:f>Hoja1!$C$1:$C$7</c:f>
              <c:numCache>
                <c:formatCode>_-* #,##0\ _€_-;\-* #,##0\ _€_-;_-* "-"??\ _€_-;_-@_-</c:formatCode>
                <c:ptCount val="7"/>
                <c:pt idx="0" formatCode="General">
                  <c:v>180</c:v>
                </c:pt>
                <c:pt idx="1">
                  <c:v>1680</c:v>
                </c:pt>
                <c:pt idx="2">
                  <c:v>3280</c:v>
                </c:pt>
                <c:pt idx="3">
                  <c:v>4140</c:v>
                </c:pt>
                <c:pt idx="4">
                  <c:v>4460</c:v>
                </c:pt>
                <c:pt idx="5">
                  <c:v>4598</c:v>
                </c:pt>
                <c:pt idx="6">
                  <c:v>4958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468157664"/>
        <c:axId val="468151392"/>
        <c:axId val="0"/>
      </c:bar3DChart>
      <c:catAx>
        <c:axId val="46815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8151392"/>
        <c:crosses val="autoZero"/>
        <c:auto val="1"/>
        <c:lblAlgn val="ctr"/>
        <c:lblOffset val="100"/>
        <c:noMultiLvlLbl val="0"/>
      </c:catAx>
      <c:valAx>
        <c:axId val="46815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815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50800" cap="flat" cmpd="sng" algn="ctr">
      <a:solidFill>
        <a:schemeClr val="accent1">
          <a:lumMod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HECTAREAS DE ALFALFA MEJORADA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alpha val="85000"/>
                </a:schemeClr>
              </a:solidFill>
              <a:ln w="9525" cap="flat" cmpd="sng" algn="ctr">
                <a:solidFill>
                  <a:schemeClr val="accent1">
                    <a:lumMod val="75000"/>
                  </a:schemeClr>
                </a:solidFill>
                <a:round/>
              </a:ln>
              <a:effectLst/>
              <a:sp3d contourW="9525">
                <a:contourClr>
                  <a:schemeClr val="accent1">
                    <a:lumMod val="75000"/>
                  </a:schemeClr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Hoja1!$G$1:$G$7</c:f>
              <c:numCache>
                <c:formatCode>General</c:formatCode>
                <c:ptCount val="7"/>
                <c:pt idx="0">
                  <c:v>2004</c:v>
                </c:pt>
                <c:pt idx="1">
                  <c:v>2006</c:v>
                </c:pt>
                <c:pt idx="2">
                  <c:v>2008</c:v>
                </c:pt>
                <c:pt idx="3">
                  <c:v>2010</c:v>
                </c:pt>
                <c:pt idx="4">
                  <c:v>2012</c:v>
                </c:pt>
                <c:pt idx="5">
                  <c:v>2014</c:v>
                </c:pt>
                <c:pt idx="6">
                  <c:v>2016</c:v>
                </c:pt>
              </c:numCache>
            </c:numRef>
          </c:cat>
          <c:val>
            <c:numRef>
              <c:f>Hoja1!$H$1:$H$7</c:f>
              <c:numCache>
                <c:formatCode>0</c:formatCode>
                <c:ptCount val="7"/>
                <c:pt idx="0">
                  <c:v>64</c:v>
                </c:pt>
                <c:pt idx="1">
                  <c:v>213.05</c:v>
                </c:pt>
                <c:pt idx="2">
                  <c:v>389.05</c:v>
                </c:pt>
                <c:pt idx="3">
                  <c:v>609.35</c:v>
                </c:pt>
                <c:pt idx="4">
                  <c:v>738.15000000000009</c:v>
                </c:pt>
                <c:pt idx="5">
                  <c:v>784.15000000000009</c:v>
                </c:pt>
                <c:pt idx="6">
                  <c:v>882.83000000000015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468154920"/>
        <c:axId val="468153744"/>
        <c:axId val="0"/>
      </c:bar3DChart>
      <c:catAx>
        <c:axId val="468154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8153744"/>
        <c:crosses val="autoZero"/>
        <c:auto val="1"/>
        <c:lblAlgn val="ctr"/>
        <c:lblOffset val="100"/>
        <c:noMultiLvlLbl val="0"/>
      </c:catAx>
      <c:valAx>
        <c:axId val="46815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815492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50800" cap="flat" cmpd="sng" algn="ctr">
      <a:solidFill>
        <a:schemeClr val="accent1">
          <a:lumMod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PRODUCCION ANUAL DE LECHE FAMILIAS BENEFICIARIAS (M/A 1.800 litros UG)</a:t>
            </a:r>
          </a:p>
        </c:rich>
      </c:tx>
      <c:layout>
        <c:manualLayout>
          <c:xMode val="edge"/>
          <c:yMode val="edge"/>
          <c:x val="0.13979155730533685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numRef>
              <c:f>Hoja1!$D$41:$D$47</c:f>
              <c:numCache>
                <c:formatCode>General</c:formatCode>
                <c:ptCount val="7"/>
                <c:pt idx="0">
                  <c:v>2004</c:v>
                </c:pt>
                <c:pt idx="1">
                  <c:v>2006</c:v>
                </c:pt>
                <c:pt idx="2">
                  <c:v>2008</c:v>
                </c:pt>
                <c:pt idx="3">
                  <c:v>2010</c:v>
                </c:pt>
                <c:pt idx="4">
                  <c:v>2012</c:v>
                </c:pt>
                <c:pt idx="5">
                  <c:v>2014</c:v>
                </c:pt>
                <c:pt idx="6">
                  <c:v>2016</c:v>
                </c:pt>
              </c:numCache>
            </c:numRef>
          </c:cat>
          <c:val>
            <c:numRef>
              <c:f>Hoja1!$G$41:$G$47</c:f>
              <c:numCache>
                <c:formatCode>_-* #,##0\ _€_-;\-* #,##0\ _€_-;_-* "-"??\ _€_-;_-@_-</c:formatCode>
                <c:ptCount val="7"/>
                <c:pt idx="0">
                  <c:v>1004400</c:v>
                </c:pt>
                <c:pt idx="1">
                  <c:v>9374400</c:v>
                </c:pt>
                <c:pt idx="2">
                  <c:v>18302400</c:v>
                </c:pt>
                <c:pt idx="3">
                  <c:v>23101200</c:v>
                </c:pt>
                <c:pt idx="4">
                  <c:v>24886800</c:v>
                </c:pt>
                <c:pt idx="5">
                  <c:v>25656840</c:v>
                </c:pt>
                <c:pt idx="6">
                  <c:v>27665640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468152960"/>
        <c:axId val="468151784"/>
        <c:axId val="0"/>
      </c:bar3DChart>
      <c:catAx>
        <c:axId val="46815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8151784"/>
        <c:crosses val="autoZero"/>
        <c:auto val="1"/>
        <c:lblAlgn val="ctr"/>
        <c:lblOffset val="100"/>
        <c:noMultiLvlLbl val="0"/>
      </c:catAx>
      <c:valAx>
        <c:axId val="468151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\ _€_-;\-* #,##0\ _€_-;_-* &quot;-&quot;??\ _€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815296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50800" cap="flat" cmpd="sng" algn="ctr">
      <a:solidFill>
        <a:schemeClr val="accent1">
          <a:lumMod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DESTINO DE  LA PRODUCCION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Hoja1!$E$53:$E$55</c:f>
              <c:strCache>
                <c:ptCount val="3"/>
                <c:pt idx="0">
                  <c:v>AUTOCONSUMO</c:v>
                </c:pt>
                <c:pt idx="1">
                  <c:v>TRANSFORMACION EN FINCA</c:v>
                </c:pt>
                <c:pt idx="2">
                  <c:v>VENTA LECHE EN FRESCO</c:v>
                </c:pt>
              </c:strCache>
            </c:strRef>
          </c:cat>
          <c:val>
            <c:numRef>
              <c:f>Hoja1!$G$53:$G$55</c:f>
              <c:numCache>
                <c:formatCode>0%</c:formatCode>
                <c:ptCount val="3"/>
                <c:pt idx="0">
                  <c:v>7.6923076923076927E-2</c:v>
                </c:pt>
                <c:pt idx="1">
                  <c:v>0.74358974358974361</c:v>
                </c:pt>
                <c:pt idx="2">
                  <c:v>0.17948717948717949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2764412319447584"/>
          <c:y val="0.15146402350413676"/>
          <c:w val="0.47003610685244079"/>
          <c:h val="0.23143757942767307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50800" cap="flat" cmpd="sng" algn="ctr">
      <a:solidFill>
        <a:schemeClr val="accent1">
          <a:lumMod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INGRESOS</a:t>
            </a:r>
            <a:r>
              <a:rPr lang="es-ES" baseline="0"/>
              <a:t> POR VENTA DERIVADOS LACTEOS </a:t>
            </a:r>
            <a:endParaRPr lang="es-ES"/>
          </a:p>
        </c:rich>
      </c:tx>
      <c:layout>
        <c:manualLayout>
          <c:xMode val="edge"/>
          <c:yMode val="edge"/>
          <c:x val="0.12718883100268397"/>
          <c:y val="2.22437770844258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numRef>
              <c:f>Hoja1!$D$78:$D$84</c:f>
              <c:numCache>
                <c:formatCode>General</c:formatCode>
                <c:ptCount val="7"/>
                <c:pt idx="0">
                  <c:v>2004</c:v>
                </c:pt>
                <c:pt idx="1">
                  <c:v>2006</c:v>
                </c:pt>
                <c:pt idx="2">
                  <c:v>2008</c:v>
                </c:pt>
                <c:pt idx="3">
                  <c:v>2010</c:v>
                </c:pt>
                <c:pt idx="4">
                  <c:v>2012</c:v>
                </c:pt>
                <c:pt idx="5">
                  <c:v>2014</c:v>
                </c:pt>
                <c:pt idx="6">
                  <c:v>2016</c:v>
                </c:pt>
              </c:numCache>
            </c:numRef>
          </c:cat>
          <c:val>
            <c:numRef>
              <c:f>Hoja1!$E$78:$E$84</c:f>
              <c:numCache>
                <c:formatCode>_-* #,##0\ _€_-;\-* #,##0\ _€_-;_-* "-"??\ _€_-;_-@_-</c:formatCode>
                <c:ptCount val="7"/>
                <c:pt idx="0">
                  <c:v>477900</c:v>
                </c:pt>
                <c:pt idx="1">
                  <c:v>4460400</c:v>
                </c:pt>
                <c:pt idx="2">
                  <c:v>8708400</c:v>
                </c:pt>
                <c:pt idx="3">
                  <c:v>10991700</c:v>
                </c:pt>
                <c:pt idx="4">
                  <c:v>11841300</c:v>
                </c:pt>
                <c:pt idx="5">
                  <c:v>12207690</c:v>
                </c:pt>
                <c:pt idx="6">
                  <c:v>13163490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468800472"/>
        <c:axId val="468805176"/>
        <c:axId val="0"/>
      </c:bar3DChart>
      <c:catAx>
        <c:axId val="468800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8805176"/>
        <c:crosses val="autoZero"/>
        <c:auto val="1"/>
        <c:lblAlgn val="ctr"/>
        <c:lblOffset val="100"/>
        <c:noMultiLvlLbl val="0"/>
      </c:catAx>
      <c:valAx>
        <c:axId val="46880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SOLES PERUANOS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_-* #,##0\ _€_-;\-* #,##0\ _€_-;_-* &quot;-&quot;??\ _€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8800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50800" cap="flat" cmpd="sng" algn="ctr">
      <a:solidFill>
        <a:schemeClr val="accent1">
          <a:lumMod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57F23B-D2CA-4FF4-86FC-49562184D9C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1C5CF024-7941-419A-A378-04B35552B4B9}">
      <dgm:prSet phldrT="[Texto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ES_tradnl" dirty="0" smtClean="0"/>
            <a:t>AGRUPAR</a:t>
          </a:r>
        </a:p>
        <a:p>
          <a:r>
            <a:rPr lang="es-ES_tradnl" dirty="0" smtClean="0"/>
            <a:t> y </a:t>
          </a:r>
        </a:p>
        <a:p>
          <a:r>
            <a:rPr lang="es-ES_tradnl" dirty="0" smtClean="0"/>
            <a:t>REORDENAR</a:t>
          </a:r>
        </a:p>
        <a:p>
          <a:r>
            <a:rPr lang="es-ES_tradnl" dirty="0" smtClean="0"/>
            <a:t>(400/80)</a:t>
          </a:r>
          <a:endParaRPr lang="es-ES" dirty="0"/>
        </a:p>
      </dgm:t>
    </dgm:pt>
    <dgm:pt modelId="{AF38C658-0043-4F06-8A74-41C94659A241}" type="parTrans" cxnId="{79B48341-D562-4DF4-BB19-2E89E58AA198}">
      <dgm:prSet/>
      <dgm:spPr/>
      <dgm:t>
        <a:bodyPr/>
        <a:lstStyle/>
        <a:p>
          <a:endParaRPr lang="es-ES"/>
        </a:p>
      </dgm:t>
    </dgm:pt>
    <dgm:pt modelId="{9EA91897-1FEB-40CC-A686-D0C71ACA0A10}" type="sibTrans" cxnId="{79B48341-D562-4DF4-BB19-2E89E58AA198}">
      <dgm:prSet/>
      <dgm:spPr/>
      <dgm:t>
        <a:bodyPr/>
        <a:lstStyle/>
        <a:p>
          <a:endParaRPr lang="es-ES"/>
        </a:p>
      </dgm:t>
    </dgm:pt>
    <dgm:pt modelId="{35BE9856-CCF8-4490-8932-0ACA3A56DD96}">
      <dgm:prSet phldrT="[Texto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ES_tradnl" dirty="0" smtClean="0"/>
            <a:t>EQUIPAR </a:t>
          </a:r>
        </a:p>
        <a:p>
          <a:r>
            <a:rPr lang="es-ES_tradnl" dirty="0" smtClean="0"/>
            <a:t>Y</a:t>
          </a:r>
        </a:p>
        <a:p>
          <a:r>
            <a:rPr lang="es-ES_tradnl" dirty="0" smtClean="0"/>
            <a:t> PROTEGER</a:t>
          </a:r>
        </a:p>
        <a:p>
          <a:r>
            <a:rPr lang="es-ES_tradnl" dirty="0" smtClean="0"/>
            <a:t>(600/80)</a:t>
          </a:r>
          <a:endParaRPr lang="es-ES" dirty="0"/>
        </a:p>
      </dgm:t>
    </dgm:pt>
    <dgm:pt modelId="{DF353CC3-7DFE-462C-BDD7-2F1B490AD284}" type="parTrans" cxnId="{71861C87-B3D9-4490-8EB5-2E92DE66C0DE}">
      <dgm:prSet/>
      <dgm:spPr/>
      <dgm:t>
        <a:bodyPr/>
        <a:lstStyle/>
        <a:p>
          <a:endParaRPr lang="es-ES"/>
        </a:p>
      </dgm:t>
    </dgm:pt>
    <dgm:pt modelId="{3B7A3207-4E91-4301-9B18-7B831F9123D2}" type="sibTrans" cxnId="{71861C87-B3D9-4490-8EB5-2E92DE66C0DE}">
      <dgm:prSet/>
      <dgm:spPr/>
      <dgm:t>
        <a:bodyPr/>
        <a:lstStyle/>
        <a:p>
          <a:endParaRPr lang="es-ES"/>
        </a:p>
      </dgm:t>
    </dgm:pt>
    <dgm:pt modelId="{AA60DA66-41B7-47CF-8326-455312D40F41}">
      <dgm:prSet phldrT="[Texto]"/>
      <dgm:spPr>
        <a:solidFill>
          <a:srgbClr val="FFC000"/>
        </a:solidFill>
      </dgm:spPr>
      <dgm:t>
        <a:bodyPr/>
        <a:lstStyle/>
        <a:p>
          <a:r>
            <a:rPr lang="es-ES_tradnl" dirty="0" smtClean="0"/>
            <a:t>REDUCIR </a:t>
          </a:r>
        </a:p>
        <a:p>
          <a:r>
            <a:rPr lang="es-ES_tradnl" dirty="0" smtClean="0"/>
            <a:t>Y</a:t>
          </a:r>
        </a:p>
        <a:p>
          <a:r>
            <a:rPr lang="es-ES_tradnl" dirty="0" smtClean="0"/>
            <a:t> ADECUAR</a:t>
          </a:r>
        </a:p>
        <a:p>
          <a:r>
            <a:rPr lang="es-ES_tradnl" dirty="0" smtClean="0"/>
            <a:t>(12.000-9.500)</a:t>
          </a:r>
          <a:endParaRPr lang="es-ES" dirty="0"/>
        </a:p>
      </dgm:t>
    </dgm:pt>
    <dgm:pt modelId="{966F09A4-FE74-4A4D-A84E-4B63E7ED4C4E}" type="parTrans" cxnId="{61F87A4E-4BEA-40F8-AD01-F2F8B9371407}">
      <dgm:prSet/>
      <dgm:spPr/>
      <dgm:t>
        <a:bodyPr/>
        <a:lstStyle/>
        <a:p>
          <a:endParaRPr lang="es-ES"/>
        </a:p>
      </dgm:t>
    </dgm:pt>
    <dgm:pt modelId="{6A8C4E1E-0721-43DD-B7D4-E5FF5B6BE7F4}" type="sibTrans" cxnId="{61F87A4E-4BEA-40F8-AD01-F2F8B9371407}">
      <dgm:prSet/>
      <dgm:spPr/>
      <dgm:t>
        <a:bodyPr/>
        <a:lstStyle/>
        <a:p>
          <a:endParaRPr lang="es-ES"/>
        </a:p>
      </dgm:t>
    </dgm:pt>
    <dgm:pt modelId="{FE3BDCD0-D081-4A7F-B075-E7A61EAC9F49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_tradnl" dirty="0" smtClean="0"/>
            <a:t>ENFOQUE </a:t>
          </a:r>
        </a:p>
        <a:p>
          <a:r>
            <a:rPr lang="es-ES_tradnl" dirty="0" smtClean="0"/>
            <a:t>DE </a:t>
          </a:r>
        </a:p>
        <a:p>
          <a:r>
            <a:rPr lang="es-ES_tradnl" dirty="0" smtClean="0"/>
            <a:t>MICROCUENCA</a:t>
          </a:r>
        </a:p>
      </dgm:t>
    </dgm:pt>
    <dgm:pt modelId="{66CF3836-8ABD-431B-9209-8D2947A1FEBE}" type="parTrans" cxnId="{DD889462-4D24-4355-9C7E-98A9B4AB90CE}">
      <dgm:prSet/>
      <dgm:spPr/>
      <dgm:t>
        <a:bodyPr/>
        <a:lstStyle/>
        <a:p>
          <a:endParaRPr lang="es-ES"/>
        </a:p>
      </dgm:t>
    </dgm:pt>
    <dgm:pt modelId="{6F78A471-FC8A-43EA-BF80-D2C967F2B336}" type="sibTrans" cxnId="{DD889462-4D24-4355-9C7E-98A9B4AB90CE}">
      <dgm:prSet/>
      <dgm:spPr/>
      <dgm:t>
        <a:bodyPr/>
        <a:lstStyle/>
        <a:p>
          <a:endParaRPr lang="es-ES"/>
        </a:p>
      </dgm:t>
    </dgm:pt>
    <dgm:pt modelId="{5CA1ED93-3D76-41FB-9F97-DF023C930C96}">
      <dgm:prSet/>
      <dgm:spPr/>
      <dgm:t>
        <a:bodyPr/>
        <a:lstStyle/>
        <a:p>
          <a:r>
            <a:rPr lang="es-ES_tradnl" dirty="0" smtClean="0"/>
            <a:t>ORGANIZAR </a:t>
          </a:r>
        </a:p>
        <a:p>
          <a:r>
            <a:rPr lang="es-ES_tradnl" dirty="0" smtClean="0"/>
            <a:t>Y</a:t>
          </a:r>
          <a:br>
            <a:rPr lang="es-ES_tradnl" dirty="0" smtClean="0"/>
          </a:br>
          <a:r>
            <a:rPr lang="es-ES_tradnl" dirty="0" smtClean="0"/>
            <a:t>MONETARIZAR</a:t>
          </a:r>
        </a:p>
      </dgm:t>
    </dgm:pt>
    <dgm:pt modelId="{D1C34A33-54D2-419A-91F0-ABCC6E4A0141}" type="parTrans" cxnId="{3B082F3C-B3CE-44BD-A6A1-55E6B6BCF28B}">
      <dgm:prSet/>
      <dgm:spPr/>
      <dgm:t>
        <a:bodyPr/>
        <a:lstStyle/>
        <a:p>
          <a:endParaRPr lang="es-ES"/>
        </a:p>
      </dgm:t>
    </dgm:pt>
    <dgm:pt modelId="{58CCA976-11FF-4E4F-9095-90CE4569ED18}" type="sibTrans" cxnId="{3B082F3C-B3CE-44BD-A6A1-55E6B6BCF28B}">
      <dgm:prSet/>
      <dgm:spPr/>
      <dgm:t>
        <a:bodyPr/>
        <a:lstStyle/>
        <a:p>
          <a:endParaRPr lang="es-ES"/>
        </a:p>
      </dgm:t>
    </dgm:pt>
    <dgm:pt modelId="{ED0E4353-2789-4DF0-8254-47E90490645E}" type="pres">
      <dgm:prSet presAssocID="{C657F23B-D2CA-4FF4-86FC-49562184D9CB}" presName="CompostProcess" presStyleCnt="0">
        <dgm:presLayoutVars>
          <dgm:dir/>
          <dgm:resizeHandles val="exact"/>
        </dgm:presLayoutVars>
      </dgm:prSet>
      <dgm:spPr/>
    </dgm:pt>
    <dgm:pt modelId="{94789148-0BA7-496E-81B0-54CE4B87304B}" type="pres">
      <dgm:prSet presAssocID="{C657F23B-D2CA-4FF4-86FC-49562184D9CB}" presName="arrow" presStyleLbl="bgShp" presStyleIdx="0" presStyleCnt="1" custLinFactNeighborX="-191" custLinFactNeighborY="-1503"/>
      <dgm:spPr>
        <a:solidFill>
          <a:srgbClr val="FFC000">
            <a:alpha val="39000"/>
          </a:srgbClr>
        </a:solidFill>
      </dgm:spPr>
    </dgm:pt>
    <dgm:pt modelId="{1C082535-357C-4544-9BC8-A61943BD995F}" type="pres">
      <dgm:prSet presAssocID="{C657F23B-D2CA-4FF4-86FC-49562184D9CB}" presName="linearProcess" presStyleCnt="0"/>
      <dgm:spPr/>
    </dgm:pt>
    <dgm:pt modelId="{96F23009-46FA-4293-93E6-EE57FE99F0DB}" type="pres">
      <dgm:prSet presAssocID="{1C5CF024-7941-419A-A378-04B35552B4B9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2CB7A2A-1143-46F8-8F36-067A3B788559}" type="pres">
      <dgm:prSet presAssocID="{9EA91897-1FEB-40CC-A686-D0C71ACA0A10}" presName="sibTrans" presStyleCnt="0"/>
      <dgm:spPr/>
    </dgm:pt>
    <dgm:pt modelId="{B4E04B2A-8BA9-4F9B-B19C-229F61C0BDE6}" type="pres">
      <dgm:prSet presAssocID="{35BE9856-CCF8-4490-8932-0ACA3A56DD96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ECAB2B8-8783-4BE0-B529-15F7886E11B4}" type="pres">
      <dgm:prSet presAssocID="{3B7A3207-4E91-4301-9B18-7B831F9123D2}" presName="sibTrans" presStyleCnt="0"/>
      <dgm:spPr/>
    </dgm:pt>
    <dgm:pt modelId="{59469CB7-CC94-49AB-81AF-D6C8DAE7E6E1}" type="pres">
      <dgm:prSet presAssocID="{AA60DA66-41B7-47CF-8326-455312D40F41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8D4D04F-71D4-4C11-9E17-EFE59B3D216D}" type="pres">
      <dgm:prSet presAssocID="{6A8C4E1E-0721-43DD-B7D4-E5FF5B6BE7F4}" presName="sibTrans" presStyleCnt="0"/>
      <dgm:spPr/>
    </dgm:pt>
    <dgm:pt modelId="{16BF534A-3CBB-4EA0-B840-21D439343846}" type="pres">
      <dgm:prSet presAssocID="{FE3BDCD0-D081-4A7F-B075-E7A61EAC9F49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24E0096-DA7B-4FBF-95B7-720590DFC22E}" type="pres">
      <dgm:prSet presAssocID="{6F78A471-FC8A-43EA-BF80-D2C967F2B336}" presName="sibTrans" presStyleCnt="0"/>
      <dgm:spPr/>
    </dgm:pt>
    <dgm:pt modelId="{7712EA0A-ECC3-40DC-81EB-F1ADE62D9601}" type="pres">
      <dgm:prSet presAssocID="{5CA1ED93-3D76-41FB-9F97-DF023C930C96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D3147A1-6D24-45FF-BF55-C48C68AE0E18}" type="presOf" srcId="{35BE9856-CCF8-4490-8932-0ACA3A56DD96}" destId="{B4E04B2A-8BA9-4F9B-B19C-229F61C0BDE6}" srcOrd="0" destOrd="0" presId="urn:microsoft.com/office/officeart/2005/8/layout/hProcess9"/>
    <dgm:cxn modelId="{B715D4DC-28AE-4553-B53B-69A5614CD6A3}" type="presOf" srcId="{1C5CF024-7941-419A-A378-04B35552B4B9}" destId="{96F23009-46FA-4293-93E6-EE57FE99F0DB}" srcOrd="0" destOrd="0" presId="urn:microsoft.com/office/officeart/2005/8/layout/hProcess9"/>
    <dgm:cxn modelId="{71861C87-B3D9-4490-8EB5-2E92DE66C0DE}" srcId="{C657F23B-D2CA-4FF4-86FC-49562184D9CB}" destId="{35BE9856-CCF8-4490-8932-0ACA3A56DD96}" srcOrd="1" destOrd="0" parTransId="{DF353CC3-7DFE-462C-BDD7-2F1B490AD284}" sibTransId="{3B7A3207-4E91-4301-9B18-7B831F9123D2}"/>
    <dgm:cxn modelId="{61F87A4E-4BEA-40F8-AD01-F2F8B9371407}" srcId="{C657F23B-D2CA-4FF4-86FC-49562184D9CB}" destId="{AA60DA66-41B7-47CF-8326-455312D40F41}" srcOrd="2" destOrd="0" parTransId="{966F09A4-FE74-4A4D-A84E-4B63E7ED4C4E}" sibTransId="{6A8C4E1E-0721-43DD-B7D4-E5FF5B6BE7F4}"/>
    <dgm:cxn modelId="{79B48341-D562-4DF4-BB19-2E89E58AA198}" srcId="{C657F23B-D2CA-4FF4-86FC-49562184D9CB}" destId="{1C5CF024-7941-419A-A378-04B35552B4B9}" srcOrd="0" destOrd="0" parTransId="{AF38C658-0043-4F06-8A74-41C94659A241}" sibTransId="{9EA91897-1FEB-40CC-A686-D0C71ACA0A10}"/>
    <dgm:cxn modelId="{DD889462-4D24-4355-9C7E-98A9B4AB90CE}" srcId="{C657F23B-D2CA-4FF4-86FC-49562184D9CB}" destId="{FE3BDCD0-D081-4A7F-B075-E7A61EAC9F49}" srcOrd="3" destOrd="0" parTransId="{66CF3836-8ABD-431B-9209-8D2947A1FEBE}" sibTransId="{6F78A471-FC8A-43EA-BF80-D2C967F2B336}"/>
    <dgm:cxn modelId="{733F4E51-7D28-4118-B60D-5A3846B17932}" type="presOf" srcId="{C657F23B-D2CA-4FF4-86FC-49562184D9CB}" destId="{ED0E4353-2789-4DF0-8254-47E90490645E}" srcOrd="0" destOrd="0" presId="urn:microsoft.com/office/officeart/2005/8/layout/hProcess9"/>
    <dgm:cxn modelId="{F72B6C96-8EFE-4F26-90FC-A4506BADE214}" type="presOf" srcId="{5CA1ED93-3D76-41FB-9F97-DF023C930C96}" destId="{7712EA0A-ECC3-40DC-81EB-F1ADE62D9601}" srcOrd="0" destOrd="0" presId="urn:microsoft.com/office/officeart/2005/8/layout/hProcess9"/>
    <dgm:cxn modelId="{3B082F3C-B3CE-44BD-A6A1-55E6B6BCF28B}" srcId="{C657F23B-D2CA-4FF4-86FC-49562184D9CB}" destId="{5CA1ED93-3D76-41FB-9F97-DF023C930C96}" srcOrd="4" destOrd="0" parTransId="{D1C34A33-54D2-419A-91F0-ABCC6E4A0141}" sibTransId="{58CCA976-11FF-4E4F-9095-90CE4569ED18}"/>
    <dgm:cxn modelId="{C4C28E19-E997-4862-B09B-5F4EF48FCB3F}" type="presOf" srcId="{AA60DA66-41B7-47CF-8326-455312D40F41}" destId="{59469CB7-CC94-49AB-81AF-D6C8DAE7E6E1}" srcOrd="0" destOrd="0" presId="urn:microsoft.com/office/officeart/2005/8/layout/hProcess9"/>
    <dgm:cxn modelId="{9BA1D8BB-60E8-4464-90AD-787BABCBA0EC}" type="presOf" srcId="{FE3BDCD0-D081-4A7F-B075-E7A61EAC9F49}" destId="{16BF534A-3CBB-4EA0-B840-21D439343846}" srcOrd="0" destOrd="0" presId="urn:microsoft.com/office/officeart/2005/8/layout/hProcess9"/>
    <dgm:cxn modelId="{C340BE6F-1BF6-43CF-9D26-5A3B32799595}" type="presParOf" srcId="{ED0E4353-2789-4DF0-8254-47E90490645E}" destId="{94789148-0BA7-496E-81B0-54CE4B87304B}" srcOrd="0" destOrd="0" presId="urn:microsoft.com/office/officeart/2005/8/layout/hProcess9"/>
    <dgm:cxn modelId="{74CCA1BC-D1BC-416F-A477-1D0D9622130C}" type="presParOf" srcId="{ED0E4353-2789-4DF0-8254-47E90490645E}" destId="{1C082535-357C-4544-9BC8-A61943BD995F}" srcOrd="1" destOrd="0" presId="urn:microsoft.com/office/officeart/2005/8/layout/hProcess9"/>
    <dgm:cxn modelId="{E8A85CA9-A964-467C-B161-E40B9217BE79}" type="presParOf" srcId="{1C082535-357C-4544-9BC8-A61943BD995F}" destId="{96F23009-46FA-4293-93E6-EE57FE99F0DB}" srcOrd="0" destOrd="0" presId="urn:microsoft.com/office/officeart/2005/8/layout/hProcess9"/>
    <dgm:cxn modelId="{E05E5F99-41F6-41CE-AF05-A0809F09D15B}" type="presParOf" srcId="{1C082535-357C-4544-9BC8-A61943BD995F}" destId="{32CB7A2A-1143-46F8-8F36-067A3B788559}" srcOrd="1" destOrd="0" presId="urn:microsoft.com/office/officeart/2005/8/layout/hProcess9"/>
    <dgm:cxn modelId="{BFEA6249-4EA9-4A80-8DAD-CE12766CC87E}" type="presParOf" srcId="{1C082535-357C-4544-9BC8-A61943BD995F}" destId="{B4E04B2A-8BA9-4F9B-B19C-229F61C0BDE6}" srcOrd="2" destOrd="0" presId="urn:microsoft.com/office/officeart/2005/8/layout/hProcess9"/>
    <dgm:cxn modelId="{034F8831-A269-4F0E-8AD5-DBC594EAA5E6}" type="presParOf" srcId="{1C082535-357C-4544-9BC8-A61943BD995F}" destId="{3ECAB2B8-8783-4BE0-B529-15F7886E11B4}" srcOrd="3" destOrd="0" presId="urn:microsoft.com/office/officeart/2005/8/layout/hProcess9"/>
    <dgm:cxn modelId="{52B01FA3-B9E4-4D89-B23C-02A7439F87A3}" type="presParOf" srcId="{1C082535-357C-4544-9BC8-A61943BD995F}" destId="{59469CB7-CC94-49AB-81AF-D6C8DAE7E6E1}" srcOrd="4" destOrd="0" presId="urn:microsoft.com/office/officeart/2005/8/layout/hProcess9"/>
    <dgm:cxn modelId="{7E513D2C-85D1-4893-9F44-B7D28B6E02CB}" type="presParOf" srcId="{1C082535-357C-4544-9BC8-A61943BD995F}" destId="{A8D4D04F-71D4-4C11-9E17-EFE59B3D216D}" srcOrd="5" destOrd="0" presId="urn:microsoft.com/office/officeart/2005/8/layout/hProcess9"/>
    <dgm:cxn modelId="{F759E2E1-6F65-49EB-9946-1B43CECA9EC8}" type="presParOf" srcId="{1C082535-357C-4544-9BC8-A61943BD995F}" destId="{16BF534A-3CBB-4EA0-B840-21D439343846}" srcOrd="6" destOrd="0" presId="urn:microsoft.com/office/officeart/2005/8/layout/hProcess9"/>
    <dgm:cxn modelId="{EDD15739-6FA0-4954-BC2A-364F01C941B6}" type="presParOf" srcId="{1C082535-357C-4544-9BC8-A61943BD995F}" destId="{124E0096-DA7B-4FBF-95B7-720590DFC22E}" srcOrd="7" destOrd="0" presId="urn:microsoft.com/office/officeart/2005/8/layout/hProcess9"/>
    <dgm:cxn modelId="{165C7F92-E13F-4B86-BB87-C2EE1D4D0DB4}" type="presParOf" srcId="{1C082535-357C-4544-9BC8-A61943BD995F}" destId="{7712EA0A-ECC3-40DC-81EB-F1ADE62D9601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789148-0BA7-496E-81B0-54CE4B87304B}">
      <dsp:nvSpPr>
        <dsp:cNvPr id="0" name=""/>
        <dsp:cNvSpPr/>
      </dsp:nvSpPr>
      <dsp:spPr>
        <a:xfrm>
          <a:off x="878449" y="0"/>
          <a:ext cx="10176042" cy="3286075"/>
        </a:xfrm>
        <a:prstGeom prst="rightArrow">
          <a:avLst/>
        </a:prstGeom>
        <a:solidFill>
          <a:srgbClr val="FFC000">
            <a:alpha val="3900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F23009-46FA-4293-93E6-EE57FE99F0DB}">
      <dsp:nvSpPr>
        <dsp:cNvPr id="0" name=""/>
        <dsp:cNvSpPr/>
      </dsp:nvSpPr>
      <dsp:spPr>
        <a:xfrm>
          <a:off x="3205" y="985822"/>
          <a:ext cx="2180066" cy="131443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AGRUPAR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 y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REORDENAR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(400/80)</a:t>
          </a:r>
          <a:endParaRPr lang="es-ES" sz="1400" kern="1200" dirty="0"/>
        </a:p>
      </dsp:txBody>
      <dsp:txXfrm>
        <a:off x="67370" y="1049987"/>
        <a:ext cx="2051736" cy="1186100"/>
      </dsp:txXfrm>
    </dsp:sp>
    <dsp:sp modelId="{B4E04B2A-8BA9-4F9B-B19C-229F61C0BDE6}">
      <dsp:nvSpPr>
        <dsp:cNvPr id="0" name=""/>
        <dsp:cNvSpPr/>
      </dsp:nvSpPr>
      <dsp:spPr>
        <a:xfrm>
          <a:off x="2449540" y="985822"/>
          <a:ext cx="2180066" cy="131443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EQUIPAR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Y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 PROTEGER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(600/80)</a:t>
          </a:r>
          <a:endParaRPr lang="es-ES" sz="1400" kern="1200" dirty="0"/>
        </a:p>
      </dsp:txBody>
      <dsp:txXfrm>
        <a:off x="2513705" y="1049987"/>
        <a:ext cx="2051736" cy="1186100"/>
      </dsp:txXfrm>
    </dsp:sp>
    <dsp:sp modelId="{59469CB7-CC94-49AB-81AF-D6C8DAE7E6E1}">
      <dsp:nvSpPr>
        <dsp:cNvPr id="0" name=""/>
        <dsp:cNvSpPr/>
      </dsp:nvSpPr>
      <dsp:spPr>
        <a:xfrm>
          <a:off x="4895874" y="985822"/>
          <a:ext cx="2180066" cy="1314430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REDUCIR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Y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 ADECUAR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(12.000-9.500)</a:t>
          </a:r>
          <a:endParaRPr lang="es-ES" sz="1400" kern="1200" dirty="0"/>
        </a:p>
      </dsp:txBody>
      <dsp:txXfrm>
        <a:off x="4960039" y="1049987"/>
        <a:ext cx="2051736" cy="1186100"/>
      </dsp:txXfrm>
    </dsp:sp>
    <dsp:sp modelId="{16BF534A-3CBB-4EA0-B840-21D439343846}">
      <dsp:nvSpPr>
        <dsp:cNvPr id="0" name=""/>
        <dsp:cNvSpPr/>
      </dsp:nvSpPr>
      <dsp:spPr>
        <a:xfrm>
          <a:off x="7342208" y="985822"/>
          <a:ext cx="2180066" cy="131443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ENFOQUE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DE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MICROCUENCA</a:t>
          </a:r>
        </a:p>
      </dsp:txBody>
      <dsp:txXfrm>
        <a:off x="7406373" y="1049987"/>
        <a:ext cx="2051736" cy="1186100"/>
      </dsp:txXfrm>
    </dsp:sp>
    <dsp:sp modelId="{7712EA0A-ECC3-40DC-81EB-F1ADE62D9601}">
      <dsp:nvSpPr>
        <dsp:cNvPr id="0" name=""/>
        <dsp:cNvSpPr/>
      </dsp:nvSpPr>
      <dsp:spPr>
        <a:xfrm>
          <a:off x="9788542" y="985822"/>
          <a:ext cx="2180066" cy="1314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ORGANIZAR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kern="1200" dirty="0" smtClean="0"/>
            <a:t>Y</a:t>
          </a:r>
          <a:br>
            <a:rPr lang="es-ES_tradnl" sz="1400" kern="1200" dirty="0" smtClean="0"/>
          </a:br>
          <a:r>
            <a:rPr lang="es-ES_tradnl" sz="1400" kern="1200" dirty="0" smtClean="0"/>
            <a:t>MONETARIZAR</a:t>
          </a:r>
        </a:p>
      </dsp:txBody>
      <dsp:txXfrm>
        <a:off x="9852707" y="1049987"/>
        <a:ext cx="2051736" cy="11861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ABC30-9CE5-42D3-954E-6F13E8820511}" type="datetimeFigureOut">
              <a:rPr lang="es-ES" smtClean="0"/>
              <a:t>23/03/2017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480F9-77BD-4DFD-8F61-1CA723D8FFE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8826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480F9-77BD-4DFD-8F61-1CA723D8FFE8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7028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480F9-77BD-4DFD-8F61-1CA723D8FFE8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7998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480F9-77BD-4DFD-8F61-1CA723D8FFE8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4906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480F9-77BD-4DFD-8F61-1CA723D8FFE8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382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480F9-77BD-4DFD-8F61-1CA723D8FFE8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1892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480F9-77BD-4DFD-8F61-1CA723D8FFE8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0208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144D-78D7-4415-AB63-6879DC9FD0A1}" type="datetimeFigureOut">
              <a:rPr lang="es-ES" smtClean="0"/>
              <a:t>23/03/2017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3C5AA-54A8-49CF-8DFF-0A173390F6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7862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144D-78D7-4415-AB63-6879DC9FD0A1}" type="datetimeFigureOut">
              <a:rPr lang="es-ES" smtClean="0"/>
              <a:t>23/03/2017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3C5AA-54A8-49CF-8DFF-0A173390F6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777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144D-78D7-4415-AB63-6879DC9FD0A1}" type="datetimeFigureOut">
              <a:rPr lang="es-ES" smtClean="0"/>
              <a:t>23/03/2017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3C5AA-54A8-49CF-8DFF-0A173390F6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3762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144D-78D7-4415-AB63-6879DC9FD0A1}" type="datetimeFigureOut">
              <a:rPr lang="es-ES" smtClean="0"/>
              <a:t>23/03/2017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3C5AA-54A8-49CF-8DFF-0A173390F6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7285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144D-78D7-4415-AB63-6879DC9FD0A1}" type="datetimeFigureOut">
              <a:rPr lang="es-ES" smtClean="0"/>
              <a:t>23/03/2017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3C5AA-54A8-49CF-8DFF-0A173390F6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6515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144D-78D7-4415-AB63-6879DC9FD0A1}" type="datetimeFigureOut">
              <a:rPr lang="es-ES" smtClean="0"/>
              <a:t>23/03/2017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3C5AA-54A8-49CF-8DFF-0A173390F6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8777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144D-78D7-4415-AB63-6879DC9FD0A1}" type="datetimeFigureOut">
              <a:rPr lang="es-ES" smtClean="0"/>
              <a:t>23/03/2017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3C5AA-54A8-49CF-8DFF-0A173390F6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2588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144D-78D7-4415-AB63-6879DC9FD0A1}" type="datetimeFigureOut">
              <a:rPr lang="es-ES" smtClean="0"/>
              <a:t>23/03/2017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3C5AA-54A8-49CF-8DFF-0A173390F6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8036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144D-78D7-4415-AB63-6879DC9FD0A1}" type="datetimeFigureOut">
              <a:rPr lang="es-ES" smtClean="0"/>
              <a:t>23/03/2017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3C5AA-54A8-49CF-8DFF-0A173390F6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4020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144D-78D7-4415-AB63-6879DC9FD0A1}" type="datetimeFigureOut">
              <a:rPr lang="es-ES" smtClean="0"/>
              <a:t>23/03/2017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3C5AA-54A8-49CF-8DFF-0A173390F6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1795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144D-78D7-4415-AB63-6879DC9FD0A1}" type="datetimeFigureOut">
              <a:rPr lang="es-ES" smtClean="0"/>
              <a:t>23/03/2017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3C5AA-54A8-49CF-8DFF-0A173390F6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7105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75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F144D-78D7-4415-AB63-6879DC9FD0A1}" type="datetimeFigureOut">
              <a:rPr lang="es-ES" smtClean="0"/>
              <a:t>23/03/2017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3C5AA-54A8-49CF-8DFF-0A173390F6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9074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3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1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image" Target="../media/image1.jpeg"/><Relationship Id="rId3" Type="http://schemas.openxmlformats.org/officeDocument/2006/relationships/image" Target="../media/image58.jpeg"/><Relationship Id="rId7" Type="http://schemas.openxmlformats.org/officeDocument/2006/relationships/diagramData" Target="../diagrams/data1.xml"/><Relationship Id="rId12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11" Type="http://schemas.microsoft.com/office/2007/relationships/diagramDrawing" Target="../diagrams/drawing1.xml"/><Relationship Id="rId5" Type="http://schemas.openxmlformats.org/officeDocument/2006/relationships/image" Target="../media/image60.jpeg"/><Relationship Id="rId10" Type="http://schemas.openxmlformats.org/officeDocument/2006/relationships/diagramColors" Target="../diagrams/colors1.xml"/><Relationship Id="rId4" Type="http://schemas.openxmlformats.org/officeDocument/2006/relationships/image" Target="../media/image59.jpeg"/><Relationship Id="rId9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04800" y="1428613"/>
            <a:ext cx="11630525" cy="1938992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6000" b="1" cap="none" spc="-150" dirty="0" smtClean="0">
                <a:ln/>
                <a:solidFill>
                  <a:schemeClr val="accent4"/>
                </a:solidFill>
                <a:effectLst/>
              </a:rPr>
              <a:t>GANADERIA EN ECOSISTEMAS FRAGILES</a:t>
            </a:r>
            <a:endParaRPr lang="es-ES" sz="6000" b="1" cap="none" spc="-15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514600" y="4096871"/>
            <a:ext cx="71628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5400" b="1" cap="none" spc="0" dirty="0" smtClean="0">
                <a:ln/>
                <a:solidFill>
                  <a:schemeClr val="accent4"/>
                </a:solidFill>
                <a:effectLst/>
              </a:rPr>
              <a:t>LANDA TOPAKETA MARZO 2017</a:t>
            </a:r>
            <a:endParaRPr lang="es-E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769" y="2783046"/>
            <a:ext cx="1815610" cy="1948755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769" y="4978017"/>
            <a:ext cx="2786862" cy="1602446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9203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flipH="1">
            <a:off x="-8338" y="2944466"/>
            <a:ext cx="3314245" cy="2870180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8" name="Rectángulo 7"/>
          <p:cNvSpPr/>
          <p:nvPr/>
        </p:nvSpPr>
        <p:spPr>
          <a:xfrm>
            <a:off x="348343" y="0"/>
            <a:ext cx="11586982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6000" b="1" cap="none" spc="0" dirty="0" smtClean="0">
                <a:ln/>
                <a:solidFill>
                  <a:schemeClr val="accent4"/>
                </a:solidFill>
                <a:effectLst/>
              </a:rPr>
              <a:t>LA VACA UN </a:t>
            </a:r>
            <a:r>
              <a:rPr lang="es-ES_tradnl" sz="6000" b="1" cap="none" spc="-150" dirty="0" smtClean="0">
                <a:ln/>
                <a:solidFill>
                  <a:schemeClr val="accent4"/>
                </a:solidFill>
                <a:effectLst/>
              </a:rPr>
              <a:t>INVENTO</a:t>
            </a:r>
            <a:r>
              <a:rPr lang="es-ES_tradnl" sz="6000" b="1" cap="none" spc="0" dirty="0" smtClean="0">
                <a:ln/>
                <a:solidFill>
                  <a:schemeClr val="accent4"/>
                </a:solidFill>
                <a:effectLst/>
              </a:rPr>
              <a:t> INDOEUROPEO</a:t>
            </a:r>
          </a:p>
          <a:p>
            <a:pPr algn="ctr"/>
            <a:r>
              <a:rPr lang="es-ES_tradnl" sz="6000" b="1" dirty="0" smtClean="0">
                <a:ln/>
                <a:solidFill>
                  <a:schemeClr val="accent4"/>
                </a:solidFill>
              </a:rPr>
              <a:t>(</a:t>
            </a:r>
            <a:r>
              <a:rPr lang="es-ES_tradnl" sz="4400" b="1" dirty="0" smtClean="0">
                <a:ln/>
                <a:solidFill>
                  <a:schemeClr val="accent4"/>
                </a:solidFill>
              </a:rPr>
              <a:t>Y LA OVEJA, EL CERDO Y EL POLLO PARECIDO)</a:t>
            </a:r>
            <a:endParaRPr lang="es-ES" sz="4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6613" y="2966926"/>
            <a:ext cx="3635387" cy="2847720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/>
          <a:srcRect l="965" r="1" b="7864"/>
          <a:stretch/>
        </p:blipFill>
        <p:spPr>
          <a:xfrm>
            <a:off x="3288838" y="2944467"/>
            <a:ext cx="2807162" cy="2870180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4408" y="2949299"/>
            <a:ext cx="2472205" cy="2842888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15237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836490"/>
            <a:ext cx="11630525" cy="5196253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sp>
        <p:nvSpPr>
          <p:cNvPr id="6" name="Rectángulo 5"/>
          <p:cNvSpPr/>
          <p:nvPr/>
        </p:nvSpPr>
        <p:spPr>
          <a:xfrm>
            <a:off x="316523" y="-35169"/>
            <a:ext cx="11630525" cy="1015663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6000" b="1" cap="none" spc="-150" dirty="0" smtClean="0">
                <a:ln/>
                <a:solidFill>
                  <a:schemeClr val="accent4"/>
                </a:solidFill>
                <a:effectLst/>
              </a:rPr>
              <a:t>GRANDES BIOMAS: CLIMA Y SUELO</a:t>
            </a:r>
            <a:endParaRPr lang="es-ES" sz="6000" b="1" cap="none" spc="-15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33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836490"/>
            <a:ext cx="11630525" cy="5196253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sp>
        <p:nvSpPr>
          <p:cNvPr id="6" name="Rectángulo 5"/>
          <p:cNvSpPr/>
          <p:nvPr/>
        </p:nvSpPr>
        <p:spPr>
          <a:xfrm>
            <a:off x="304800" y="-35169"/>
            <a:ext cx="11630525" cy="1015663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6000" b="1" cap="none" spc="-150" dirty="0" smtClean="0">
                <a:ln/>
                <a:solidFill>
                  <a:schemeClr val="accent4"/>
                </a:solidFill>
                <a:effectLst/>
              </a:rPr>
              <a:t>GRANDES BIOMAS FRAGILES</a:t>
            </a:r>
            <a:endParaRPr lang="es-ES" sz="6000" b="1" cap="none" spc="-15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  <p:sp>
        <p:nvSpPr>
          <p:cNvPr id="2" name="Explosión 1 1"/>
          <p:cNvSpPr/>
          <p:nvPr/>
        </p:nvSpPr>
        <p:spPr>
          <a:xfrm rot="7643023">
            <a:off x="1899140" y="2743201"/>
            <a:ext cx="2438400" cy="2192216"/>
          </a:xfrm>
          <a:prstGeom prst="irregularSeal1">
            <a:avLst/>
          </a:prstGeom>
          <a:gradFill>
            <a:gsLst>
              <a:gs pos="0">
                <a:srgbClr val="FF0000"/>
              </a:gs>
              <a:gs pos="46000">
                <a:srgbClr val="FF0000">
                  <a:alpha val="2000"/>
                </a:srgbClr>
              </a:gs>
              <a:gs pos="100000">
                <a:srgbClr val="FF0000"/>
              </a:gs>
            </a:gsLst>
            <a:path path="circle">
              <a:fillToRect l="50000" t="130000" r="50000" b="-30000"/>
            </a:path>
          </a:gra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Explosión 1 6"/>
          <p:cNvSpPr/>
          <p:nvPr/>
        </p:nvSpPr>
        <p:spPr>
          <a:xfrm rot="17985790">
            <a:off x="4752410" y="2337682"/>
            <a:ext cx="1926946" cy="1636901"/>
          </a:xfrm>
          <a:prstGeom prst="irregularSeal1">
            <a:avLst/>
          </a:prstGeom>
          <a:gradFill>
            <a:gsLst>
              <a:gs pos="0">
                <a:srgbClr val="FF0000"/>
              </a:gs>
              <a:gs pos="46000">
                <a:srgbClr val="FF0000">
                  <a:alpha val="2000"/>
                </a:srgbClr>
              </a:gs>
              <a:gs pos="100000">
                <a:srgbClr val="FF0000"/>
              </a:gs>
            </a:gsLst>
            <a:path path="circle">
              <a:fillToRect l="50000" t="130000" r="50000" b="-30000"/>
            </a:path>
          </a:gra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Explosión 1 8"/>
          <p:cNvSpPr/>
          <p:nvPr/>
        </p:nvSpPr>
        <p:spPr>
          <a:xfrm rot="7643023">
            <a:off x="8677409" y="3208916"/>
            <a:ext cx="1485159" cy="1676846"/>
          </a:xfrm>
          <a:prstGeom prst="irregularSeal1">
            <a:avLst/>
          </a:prstGeom>
          <a:gradFill>
            <a:gsLst>
              <a:gs pos="0">
                <a:srgbClr val="FF0000"/>
              </a:gs>
              <a:gs pos="46000">
                <a:srgbClr val="FF0000">
                  <a:alpha val="2000"/>
                </a:srgbClr>
              </a:gs>
              <a:gs pos="100000">
                <a:srgbClr val="FF0000"/>
              </a:gs>
            </a:gsLst>
            <a:path path="circle">
              <a:fillToRect l="50000" t="130000" r="50000" b="-30000"/>
            </a:path>
          </a:gra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Explosión 1 9"/>
          <p:cNvSpPr/>
          <p:nvPr/>
        </p:nvSpPr>
        <p:spPr>
          <a:xfrm rot="10604985">
            <a:off x="7574246" y="2245301"/>
            <a:ext cx="1457368" cy="1315218"/>
          </a:xfrm>
          <a:prstGeom prst="irregularSeal1">
            <a:avLst/>
          </a:prstGeom>
          <a:gradFill>
            <a:gsLst>
              <a:gs pos="0">
                <a:srgbClr val="FF0000"/>
              </a:gs>
              <a:gs pos="46000">
                <a:srgbClr val="FF0000">
                  <a:alpha val="2000"/>
                </a:srgbClr>
              </a:gs>
              <a:gs pos="100000">
                <a:srgbClr val="FF0000"/>
              </a:gs>
            </a:gsLst>
            <a:path path="circle">
              <a:fillToRect l="50000" t="130000" r="50000" b="-30000"/>
            </a:path>
          </a:gra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Explosión 1 10"/>
          <p:cNvSpPr/>
          <p:nvPr/>
        </p:nvSpPr>
        <p:spPr>
          <a:xfrm rot="10604985">
            <a:off x="3507769" y="560621"/>
            <a:ext cx="2364161" cy="1315218"/>
          </a:xfrm>
          <a:prstGeom prst="irregularSeal1">
            <a:avLst/>
          </a:prstGeom>
          <a:gradFill>
            <a:gsLst>
              <a:gs pos="0">
                <a:srgbClr val="FF0000"/>
              </a:gs>
              <a:gs pos="46000">
                <a:srgbClr val="FF0000">
                  <a:alpha val="2000"/>
                </a:srgbClr>
              </a:gs>
              <a:gs pos="100000">
                <a:srgbClr val="FF0000"/>
              </a:gs>
            </a:gsLst>
            <a:path path="circle">
              <a:fillToRect l="50000" t="130000" r="50000" b="-30000"/>
            </a:path>
          </a:gra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789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814" y="174648"/>
            <a:ext cx="6155848" cy="2750292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sp>
        <p:nvSpPr>
          <p:cNvPr id="6" name="Rectángulo 5"/>
          <p:cNvSpPr/>
          <p:nvPr/>
        </p:nvSpPr>
        <p:spPr>
          <a:xfrm>
            <a:off x="-163509" y="-104897"/>
            <a:ext cx="5955323" cy="1938992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6000" b="1" cap="none" spc="-150" dirty="0" smtClean="0">
                <a:ln/>
                <a:solidFill>
                  <a:schemeClr val="accent4"/>
                </a:solidFill>
                <a:effectLst/>
              </a:rPr>
              <a:t>GRANDES BIOMAS</a:t>
            </a:r>
          </a:p>
          <a:p>
            <a:pPr algn="ctr"/>
            <a:r>
              <a:rPr lang="es-ES_tradnl" sz="6000" b="1" spc="-150" dirty="0" smtClean="0">
                <a:ln/>
                <a:solidFill>
                  <a:schemeClr val="accent4"/>
                </a:solidFill>
              </a:rPr>
              <a:t>FRÁGILES</a:t>
            </a:r>
            <a:endParaRPr lang="es-ES" sz="6000" b="1" cap="none" spc="-15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2" name="Explosión 1 1"/>
          <p:cNvSpPr/>
          <p:nvPr/>
        </p:nvSpPr>
        <p:spPr>
          <a:xfrm rot="7643023">
            <a:off x="9428340" y="1018990"/>
            <a:ext cx="1244432" cy="852607"/>
          </a:xfrm>
          <a:prstGeom prst="irregularSeal1">
            <a:avLst/>
          </a:prstGeom>
          <a:gradFill>
            <a:gsLst>
              <a:gs pos="0">
                <a:srgbClr val="FF0000"/>
              </a:gs>
              <a:gs pos="46000">
                <a:srgbClr val="FF0000">
                  <a:alpha val="2000"/>
                </a:srgbClr>
              </a:gs>
              <a:gs pos="100000">
                <a:srgbClr val="FF0000"/>
              </a:gs>
            </a:gsLst>
            <a:path path="circle">
              <a:fillToRect l="50000" t="130000" r="50000" b="-30000"/>
            </a:path>
          </a:gra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Explosión 1 6"/>
          <p:cNvSpPr/>
          <p:nvPr/>
        </p:nvSpPr>
        <p:spPr>
          <a:xfrm rot="17985790">
            <a:off x="6756465" y="1504787"/>
            <a:ext cx="983413" cy="636632"/>
          </a:xfrm>
          <a:prstGeom prst="irregularSeal1">
            <a:avLst/>
          </a:prstGeom>
          <a:gradFill>
            <a:gsLst>
              <a:gs pos="0">
                <a:srgbClr val="FF0000"/>
              </a:gs>
              <a:gs pos="46000">
                <a:srgbClr val="FF0000">
                  <a:alpha val="2000"/>
                </a:srgbClr>
              </a:gs>
              <a:gs pos="100000">
                <a:srgbClr val="FF0000"/>
              </a:gs>
            </a:gsLst>
            <a:path path="circle">
              <a:fillToRect l="50000" t="130000" r="50000" b="-30000"/>
            </a:path>
          </a:gra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Explosión 1 8"/>
          <p:cNvSpPr/>
          <p:nvPr/>
        </p:nvSpPr>
        <p:spPr>
          <a:xfrm rot="7643023">
            <a:off x="10420371" y="1926092"/>
            <a:ext cx="757948" cy="652168"/>
          </a:xfrm>
          <a:prstGeom prst="irregularSeal1">
            <a:avLst/>
          </a:prstGeom>
          <a:gradFill>
            <a:gsLst>
              <a:gs pos="0">
                <a:srgbClr val="FF0000"/>
              </a:gs>
              <a:gs pos="46000">
                <a:srgbClr val="FF0000">
                  <a:alpha val="2000"/>
                </a:srgbClr>
              </a:gs>
              <a:gs pos="100000">
                <a:srgbClr val="FF0000"/>
              </a:gs>
            </a:gsLst>
            <a:path path="circle">
              <a:fillToRect l="50000" t="130000" r="50000" b="-30000"/>
            </a:path>
          </a:gra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Explosión 1 9"/>
          <p:cNvSpPr/>
          <p:nvPr/>
        </p:nvSpPr>
        <p:spPr>
          <a:xfrm rot="10604985">
            <a:off x="8421125" y="1144257"/>
            <a:ext cx="566807" cy="671219"/>
          </a:xfrm>
          <a:prstGeom prst="irregularSeal1">
            <a:avLst/>
          </a:prstGeom>
          <a:gradFill>
            <a:gsLst>
              <a:gs pos="0">
                <a:srgbClr val="FF0000"/>
              </a:gs>
              <a:gs pos="46000">
                <a:srgbClr val="FF0000">
                  <a:alpha val="2000"/>
                </a:srgbClr>
              </a:gs>
              <a:gs pos="100000">
                <a:srgbClr val="FF0000"/>
              </a:gs>
            </a:gsLst>
            <a:path path="circle">
              <a:fillToRect l="50000" t="130000" r="50000" b="-30000"/>
            </a:path>
          </a:gra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/>
          <p:cNvSpPr/>
          <p:nvPr/>
        </p:nvSpPr>
        <p:spPr>
          <a:xfrm>
            <a:off x="304800" y="1903824"/>
            <a:ext cx="31579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SENSIBLES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83014" y="2709060"/>
            <a:ext cx="35141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RISILIENCIA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04800" y="3558725"/>
            <a:ext cx="45120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INESTABILIDAD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477" y="2978588"/>
            <a:ext cx="6155848" cy="3330314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  <p:cxnSp>
        <p:nvCxnSpPr>
          <p:cNvPr id="14" name="Conector recto 13"/>
          <p:cNvCxnSpPr/>
          <p:nvPr/>
        </p:nvCxnSpPr>
        <p:spPr>
          <a:xfrm flipV="1">
            <a:off x="5158154" y="4290646"/>
            <a:ext cx="4712677" cy="15612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5158154" y="5494669"/>
            <a:ext cx="7004395" cy="48343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 flipV="1">
            <a:off x="9870831" y="3442350"/>
            <a:ext cx="1982359" cy="863909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93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80737" y="0"/>
            <a:ext cx="1163052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7200" b="1" cap="none" spc="0" dirty="0" smtClean="0">
                <a:ln/>
                <a:solidFill>
                  <a:schemeClr val="accent4"/>
                </a:solidFill>
                <a:effectLst/>
              </a:rPr>
              <a:t>LOS PISOS </a:t>
            </a:r>
            <a:r>
              <a:rPr lang="es-ES_tradnl" sz="7200" b="1" cap="none" spc="-150" dirty="0" smtClean="0">
                <a:ln/>
                <a:solidFill>
                  <a:schemeClr val="accent4"/>
                </a:solidFill>
                <a:effectLst/>
              </a:rPr>
              <a:t>ECOLÓGICOS</a:t>
            </a:r>
            <a:r>
              <a:rPr lang="es-ES_tradnl" sz="7200" b="1" cap="none" spc="0" dirty="0" smtClean="0">
                <a:ln/>
                <a:solidFill>
                  <a:schemeClr val="accent4"/>
                </a:solidFill>
                <a:effectLst/>
              </a:rPr>
              <a:t> TROPICALES</a:t>
            </a:r>
            <a:endParaRPr lang="es-ES" sz="7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58" y="2308324"/>
            <a:ext cx="6879772" cy="4341128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7170" y="2308324"/>
            <a:ext cx="4715129" cy="3548190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2949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80737" y="0"/>
            <a:ext cx="1163052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7200" b="1" cap="none" spc="0" dirty="0" smtClean="0">
                <a:ln/>
                <a:solidFill>
                  <a:schemeClr val="accent4"/>
                </a:solidFill>
                <a:effectLst/>
              </a:rPr>
              <a:t>LOS PISOS ECOLÓGICOS TROPICALES</a:t>
            </a:r>
            <a:endParaRPr lang="es-ES" sz="7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0" y="2116104"/>
            <a:ext cx="6363469" cy="4219382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7075" y="2116104"/>
            <a:ext cx="5225143" cy="3783953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1942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80737" y="0"/>
            <a:ext cx="1163052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7200" b="1" cap="none" spc="0" dirty="0" smtClean="0">
                <a:ln/>
                <a:solidFill>
                  <a:schemeClr val="accent4"/>
                </a:solidFill>
                <a:effectLst/>
              </a:rPr>
              <a:t>LOS PISOS ECOLÓGICOS TROPICALES</a:t>
            </a:r>
            <a:endParaRPr lang="es-ES" sz="7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361" y="2308324"/>
            <a:ext cx="5018643" cy="3742936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9" name="Marcador de contenido 8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95" y="2298114"/>
            <a:ext cx="6538397" cy="4351338"/>
          </a:xfr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83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80737" y="0"/>
            <a:ext cx="1163052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7200" b="1" cap="none" spc="0" dirty="0" smtClean="0">
                <a:ln/>
                <a:solidFill>
                  <a:schemeClr val="accent4"/>
                </a:solidFill>
                <a:effectLst/>
              </a:rPr>
              <a:t>LOS PISOS ECOLÓGICOS TROPICALES</a:t>
            </a:r>
            <a:endParaRPr lang="es-ES" sz="7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37" y="2308324"/>
            <a:ext cx="5000212" cy="4064401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r="15399"/>
          <a:stretch/>
        </p:blipFill>
        <p:spPr>
          <a:xfrm>
            <a:off x="5464629" y="2308324"/>
            <a:ext cx="4223658" cy="4064401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l="27921" t="2128" r="27073" b="-2128"/>
          <a:stretch/>
        </p:blipFill>
        <p:spPr>
          <a:xfrm>
            <a:off x="9743628" y="2308324"/>
            <a:ext cx="2351314" cy="4091708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25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l="14012" t="19915"/>
          <a:stretch/>
        </p:blipFill>
        <p:spPr bwMode="auto">
          <a:xfrm>
            <a:off x="322844" y="1264340"/>
            <a:ext cx="4527401" cy="2743200"/>
          </a:xfrm>
          <a:prstGeom prst="rect">
            <a:avLst/>
          </a:prstGeom>
          <a:noFill/>
          <a:ln w="5080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  <a:extLst/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28010" y="130291"/>
            <a:ext cx="6104513" cy="3073174"/>
          </a:xfrm>
          <a:prstGeom prst="rect">
            <a:avLst/>
          </a:prstGeom>
          <a:noFill/>
          <a:ln w="5080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  <a:extLst/>
        </p:spPr>
      </p:pic>
      <p:pic>
        <p:nvPicPr>
          <p:cNvPr id="4" name="Picture 4" descr="PB070739"/>
          <p:cNvPicPr>
            <a:picLocks noChangeAspect="1" noChangeArrowheads="1"/>
          </p:cNvPicPr>
          <p:nvPr/>
        </p:nvPicPr>
        <p:blipFill rotWithShape="1">
          <a:blip r:embed="rId4" cstate="print"/>
          <a:srcRect l="22414" r="21835"/>
          <a:stretch/>
        </p:blipFill>
        <p:spPr bwMode="auto">
          <a:xfrm>
            <a:off x="9538180" y="3428999"/>
            <a:ext cx="2594344" cy="3220453"/>
          </a:xfrm>
          <a:prstGeom prst="rect">
            <a:avLst/>
          </a:prstGeom>
          <a:noFill/>
          <a:ln w="508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5" name="Picture 5" descr="P8180207"/>
          <p:cNvPicPr>
            <a:picLocks noChangeAspect="1" noChangeArrowheads="1"/>
          </p:cNvPicPr>
          <p:nvPr/>
        </p:nvPicPr>
        <p:blipFill rotWithShape="1">
          <a:blip r:embed="rId5" cstate="print"/>
          <a:srcRect l="17459" t="21578"/>
          <a:stretch/>
        </p:blipFill>
        <p:spPr bwMode="auto">
          <a:xfrm>
            <a:off x="336303" y="4238171"/>
            <a:ext cx="4513942" cy="2460171"/>
          </a:xfrm>
          <a:prstGeom prst="rect">
            <a:avLst/>
          </a:prstGeom>
          <a:noFill/>
          <a:ln w="508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/>
        </p:spPr>
      </p:pic>
      <p:sp>
        <p:nvSpPr>
          <p:cNvPr id="6" name="Rectángulo 5"/>
          <p:cNvSpPr/>
          <p:nvPr/>
        </p:nvSpPr>
        <p:spPr>
          <a:xfrm>
            <a:off x="-2447948" y="-51305"/>
            <a:ext cx="1053240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7200" b="1" cap="none" spc="0" dirty="0" smtClean="0">
                <a:ln/>
                <a:solidFill>
                  <a:schemeClr val="accent4"/>
                </a:solidFill>
                <a:effectLst/>
              </a:rPr>
              <a:t>ANTROPICOS</a:t>
            </a:r>
            <a:endParaRPr lang="es-ES" sz="7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8011" y="3428999"/>
            <a:ext cx="3707367" cy="3220453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5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200" y="1498828"/>
            <a:ext cx="11749314" cy="5176156"/>
          </a:xfrm>
          <a:prstGeom prst="rect">
            <a:avLst/>
          </a:prstGeom>
          <a:noFill/>
          <a:ln w="508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  <a:headEnd/>
            <a:tailEnd/>
          </a:ln>
          <a:effectLst/>
          <a:extLst/>
        </p:spPr>
      </p:pic>
      <p:sp>
        <p:nvSpPr>
          <p:cNvPr id="3" name="Rectángulo 2"/>
          <p:cNvSpPr/>
          <p:nvPr/>
        </p:nvSpPr>
        <p:spPr>
          <a:xfrm>
            <a:off x="280737" y="0"/>
            <a:ext cx="1163052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7200" b="1" cap="none" spc="0" dirty="0" smtClean="0">
                <a:ln/>
                <a:solidFill>
                  <a:schemeClr val="accent4"/>
                </a:solidFill>
                <a:effectLst/>
              </a:rPr>
              <a:t>PROBLEMA LA DEGRADACION</a:t>
            </a:r>
            <a:endParaRPr lang="es-ES" sz="7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59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44464"/>
            <a:ext cx="5345484" cy="2911744"/>
          </a:xfrm>
          <a:prstGeom prst="rect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212976"/>
            <a:ext cx="5345484" cy="3005107"/>
          </a:xfrm>
          <a:prstGeom prst="rect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32514" y="153989"/>
            <a:ext cx="5717204" cy="2911743"/>
          </a:xfrm>
          <a:prstGeom prst="rect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3189" y="3212975"/>
            <a:ext cx="5795854" cy="3005107"/>
          </a:xfrm>
          <a:prstGeom prst="rect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618952" y="153989"/>
            <a:ext cx="5032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48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48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48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4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_tradnl" dirty="0">
                <a:solidFill>
                  <a:schemeClr val="bg1"/>
                </a:solidFill>
              </a:rPr>
              <a:t>1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8" name="6 CuadroTexto"/>
          <p:cNvSpPr txBox="1">
            <a:spLocks noChangeArrowheads="1"/>
          </p:cNvSpPr>
          <p:nvPr/>
        </p:nvSpPr>
        <p:spPr bwMode="auto">
          <a:xfrm>
            <a:off x="6260410" y="144464"/>
            <a:ext cx="5048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48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48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48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4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_tradnl" dirty="0">
                <a:solidFill>
                  <a:schemeClr val="bg1"/>
                </a:solidFill>
              </a:rPr>
              <a:t>2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9" name="7 CuadroTexto"/>
          <p:cNvSpPr txBox="1">
            <a:spLocks noChangeArrowheads="1"/>
          </p:cNvSpPr>
          <p:nvPr/>
        </p:nvSpPr>
        <p:spPr bwMode="auto">
          <a:xfrm>
            <a:off x="584994" y="3308350"/>
            <a:ext cx="5032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48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48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48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4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_tradnl" dirty="0">
                <a:solidFill>
                  <a:schemeClr val="bg1"/>
                </a:solidFill>
              </a:rPr>
              <a:t>3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0" name="8 CuadroTexto"/>
          <p:cNvSpPr txBox="1">
            <a:spLocks noChangeArrowheads="1"/>
          </p:cNvSpPr>
          <p:nvPr/>
        </p:nvSpPr>
        <p:spPr bwMode="auto">
          <a:xfrm>
            <a:off x="6132513" y="3485914"/>
            <a:ext cx="5048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48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48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48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4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_tradnl" dirty="0">
                <a:solidFill>
                  <a:schemeClr val="bg1"/>
                </a:solidFill>
              </a:rPr>
              <a:t>4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557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12191999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6400" b="1" cap="none" spc="0" dirty="0" smtClean="0">
                <a:ln/>
                <a:solidFill>
                  <a:schemeClr val="accent4"/>
                </a:solidFill>
                <a:effectLst/>
              </a:rPr>
              <a:t>RETOS: EL PARADIGMA LOCAL</a:t>
            </a:r>
            <a:endParaRPr lang="es-ES" sz="6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32974" y="2270481"/>
            <a:ext cx="3462564" cy="3223306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5067" y="1202010"/>
            <a:ext cx="5850932" cy="5170715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sp>
        <p:nvSpPr>
          <p:cNvPr id="9" name="Flecha a la derecha con bandas 8"/>
          <p:cNvSpPr/>
          <p:nvPr/>
        </p:nvSpPr>
        <p:spPr>
          <a:xfrm>
            <a:off x="4861587" y="3396970"/>
            <a:ext cx="3091542" cy="1698171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57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80737" y="0"/>
            <a:ext cx="1163052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7200" b="1" cap="none" spc="0" dirty="0" smtClean="0">
                <a:ln/>
                <a:solidFill>
                  <a:schemeClr val="accent4"/>
                </a:solidFill>
                <a:effectLst/>
              </a:rPr>
              <a:t>RETOS: LA ADAPTACIÓN</a:t>
            </a:r>
            <a:endParaRPr lang="es-ES" sz="7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36" y="2308323"/>
            <a:ext cx="5326545" cy="4093029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0" t="23902" r="1125" b="2405"/>
          <a:stretch/>
        </p:blipFill>
        <p:spPr>
          <a:xfrm>
            <a:off x="5908354" y="1692592"/>
            <a:ext cx="6002908" cy="4019340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sp>
        <p:nvSpPr>
          <p:cNvPr id="7" name="Flecha a la derecha con bandas 6"/>
          <p:cNvSpPr/>
          <p:nvPr/>
        </p:nvSpPr>
        <p:spPr>
          <a:xfrm>
            <a:off x="5421086" y="4506686"/>
            <a:ext cx="1415143" cy="979714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9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80" y="1368228"/>
            <a:ext cx="6649056" cy="4986792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9" t="23810" r="8095" b="2857"/>
          <a:stretch/>
        </p:blipFill>
        <p:spPr>
          <a:xfrm>
            <a:off x="7718808" y="477696"/>
            <a:ext cx="3679371" cy="2514600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sp>
        <p:nvSpPr>
          <p:cNvPr id="9" name="Rectángulo 8"/>
          <p:cNvSpPr/>
          <p:nvPr/>
        </p:nvSpPr>
        <p:spPr>
          <a:xfrm>
            <a:off x="-1026666" y="-76302"/>
            <a:ext cx="1040177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6600" b="1" cap="none" spc="0" dirty="0" smtClean="0">
                <a:ln/>
                <a:solidFill>
                  <a:schemeClr val="accent4"/>
                </a:solidFill>
                <a:effectLst/>
              </a:rPr>
              <a:t>RETOS LA ADECUACIÓN</a:t>
            </a:r>
            <a:endParaRPr lang="es-ES" sz="66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3138632"/>
            <a:ext cx="4244676" cy="3183507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21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06900" y="-159157"/>
            <a:ext cx="1163052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6600" b="1" cap="none" spc="0" dirty="0" smtClean="0">
                <a:ln/>
                <a:solidFill>
                  <a:schemeClr val="accent4"/>
                </a:solidFill>
                <a:effectLst/>
              </a:rPr>
              <a:t>RETOS LA INTERCULTURALIDAD</a:t>
            </a:r>
            <a:endParaRPr lang="es-ES" sz="66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9"/>
          <a:stretch/>
        </p:blipFill>
        <p:spPr>
          <a:xfrm>
            <a:off x="827314" y="846518"/>
            <a:ext cx="4872218" cy="4228289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884" y="862035"/>
            <a:ext cx="5617029" cy="4212772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14" y="5245195"/>
            <a:ext cx="1872343" cy="1404257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37776" r="238" b="13970"/>
          <a:stretch/>
        </p:blipFill>
        <p:spPr>
          <a:xfrm>
            <a:off x="2898503" y="5245195"/>
            <a:ext cx="2718967" cy="1410522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884" y="5245195"/>
            <a:ext cx="1960527" cy="1470395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5194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-246743" y="0"/>
            <a:ext cx="1243874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6000" b="1" cap="none" spc="0" dirty="0" smtClean="0">
                <a:ln/>
                <a:solidFill>
                  <a:schemeClr val="accent4"/>
                </a:solidFill>
                <a:effectLst/>
              </a:rPr>
              <a:t>RETOS LA ORDENACIÓN TERRITORIAL</a:t>
            </a:r>
            <a:endParaRPr lang="es-ES" sz="60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37" y="1031632"/>
            <a:ext cx="4954512" cy="5617820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0894" y="4975627"/>
            <a:ext cx="2090854" cy="1673824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9618" y="1015663"/>
            <a:ext cx="6674794" cy="3751382"/>
          </a:xfrm>
          <a:prstGeom prst="rect">
            <a:avLst/>
          </a:prstGeom>
          <a:noFill/>
          <a:ln w="50800" algn="ctr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20442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" y="-109477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6000" b="1" cap="none" spc="0" dirty="0" smtClean="0">
                <a:ln/>
                <a:solidFill>
                  <a:schemeClr val="accent4"/>
                </a:solidFill>
                <a:effectLst/>
              </a:rPr>
              <a:t>LAS ESTRATEGIAS</a:t>
            </a:r>
            <a:endParaRPr lang="es-ES" sz="60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518610" y="2270056"/>
            <a:ext cx="309135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LAS CANAPAS</a:t>
            </a:r>
            <a:endParaRPr lang="es-E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15244" y="2278028"/>
            <a:ext cx="322594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LOS FORRAJES</a:t>
            </a:r>
            <a:endParaRPr lang="es-E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8427661" y="2317416"/>
            <a:ext cx="339118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SILVOPASTORIL</a:t>
            </a:r>
            <a:endParaRPr lang="es-E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774" y="3025302"/>
            <a:ext cx="4098594" cy="3073940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3" y="3030169"/>
            <a:ext cx="3767843" cy="3069074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</p:pic>
      <p:sp>
        <p:nvSpPr>
          <p:cNvPr id="9" name="Rectángulo 8"/>
          <p:cNvSpPr/>
          <p:nvPr/>
        </p:nvSpPr>
        <p:spPr>
          <a:xfrm>
            <a:off x="8517719" y="874452"/>
            <a:ext cx="321107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cap="none" spc="0" dirty="0" smtClean="0">
                <a:ln/>
                <a:solidFill>
                  <a:schemeClr val="accent4"/>
                </a:solidFill>
                <a:effectLst/>
              </a:rPr>
              <a:t>BOSQUE SECO</a:t>
            </a:r>
          </a:p>
          <a:p>
            <a:pPr algn="ctr"/>
            <a:r>
              <a:rPr lang="es-ES_tradnl" sz="2400" b="1" dirty="0" smtClean="0">
                <a:ln/>
                <a:solidFill>
                  <a:schemeClr val="accent4"/>
                </a:solidFill>
              </a:rPr>
              <a:t>200-800 msnm</a:t>
            </a:r>
            <a:endParaRPr lang="es-ES" sz="2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21016" y="902580"/>
            <a:ext cx="305468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4000" b="1" dirty="0" smtClean="0">
                <a:ln/>
                <a:solidFill>
                  <a:schemeClr val="accent4"/>
                </a:solidFill>
              </a:rPr>
              <a:t>PUNAS ALTAS</a:t>
            </a:r>
          </a:p>
          <a:p>
            <a:pPr algn="ctr"/>
            <a:r>
              <a:rPr lang="es-ES_tradnl" sz="2400" b="1" cap="none" spc="0" dirty="0" smtClean="0">
                <a:ln/>
                <a:solidFill>
                  <a:schemeClr val="accent4"/>
                </a:solidFill>
                <a:effectLst/>
              </a:rPr>
              <a:t>3.000-4.000 msnm</a:t>
            </a:r>
            <a:endParaRPr lang="es-ES" sz="2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759800" y="906186"/>
            <a:ext cx="267413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4000" b="1" dirty="0" smtClean="0">
                <a:ln/>
                <a:solidFill>
                  <a:schemeClr val="accent4"/>
                </a:solidFill>
              </a:rPr>
              <a:t>INTERANDE</a:t>
            </a:r>
          </a:p>
          <a:p>
            <a:pPr algn="ctr"/>
            <a:r>
              <a:rPr lang="es-ES_tradnl" sz="2400" b="1" cap="none" spc="0" dirty="0" smtClean="0">
                <a:ln/>
                <a:solidFill>
                  <a:schemeClr val="accent4"/>
                </a:solidFill>
                <a:effectLst/>
              </a:rPr>
              <a:t>1.200-3.000 msnm</a:t>
            </a:r>
            <a:endParaRPr lang="es-ES" sz="2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390" y="3030169"/>
            <a:ext cx="3926508" cy="3069074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</p:pic>
      <p:sp>
        <p:nvSpPr>
          <p:cNvPr id="13" name="Rectángulo 12"/>
          <p:cNvSpPr/>
          <p:nvPr/>
        </p:nvSpPr>
        <p:spPr>
          <a:xfrm>
            <a:off x="271519" y="6099242"/>
            <a:ext cx="332494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1.000 Hs//12.000 UG</a:t>
            </a:r>
            <a:endParaRPr lang="es-ES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8678148" y="6212731"/>
            <a:ext cx="28632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8.000 Hs//800 UG</a:t>
            </a:r>
            <a:endParaRPr lang="es-ES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4433527" y="6160849"/>
            <a:ext cx="332494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40.000 Hs//9.500 UG</a:t>
            </a:r>
            <a:endParaRPr lang="es-ES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489114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80737" y="0"/>
            <a:ext cx="1163052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7200" b="1" cap="none" spc="0" dirty="0" smtClean="0">
                <a:ln/>
                <a:solidFill>
                  <a:schemeClr val="accent4"/>
                </a:solidFill>
                <a:effectLst/>
              </a:rPr>
              <a:t>LOS AVANCES TECNICOS</a:t>
            </a:r>
            <a:endParaRPr lang="es-ES" sz="7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770210" y="1167516"/>
            <a:ext cx="442179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2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REPANAS: 120/ 5.000 Ha</a:t>
            </a:r>
            <a:endParaRPr lang="es-ES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792933" y="3479780"/>
            <a:ext cx="431247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2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ZANJAS INFILTRACIÓN 2.000 Km </a:t>
            </a:r>
            <a:endParaRPr lang="es-ES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770210" y="1688078"/>
            <a:ext cx="400255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2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ATAJADOS: 630</a:t>
            </a:r>
            <a:endParaRPr lang="es-ES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7770210" y="2817327"/>
            <a:ext cx="482953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2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MODULOS MANEJO: 160</a:t>
            </a:r>
            <a:endParaRPr lang="es-ES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7770210" y="2283518"/>
            <a:ext cx="389878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_tradnl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CANAPAS: 86/ 40.000 Hs </a:t>
            </a:r>
            <a:endParaRPr lang="es-ES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7792933" y="4143862"/>
            <a:ext cx="431247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2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FORRAJES MEJORADOS: 890 Ha</a:t>
            </a:r>
            <a:endParaRPr lang="es-ES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7770210" y="4836148"/>
            <a:ext cx="482953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2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TRANSFORMACION: 50 centros</a:t>
            </a:r>
            <a:endParaRPr lang="es-ES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  <p:pic>
        <p:nvPicPr>
          <p:cNvPr id="13" name="Picture 4" descr="google La Agu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1" y="1085254"/>
            <a:ext cx="3685584" cy="2498309"/>
          </a:xfrm>
          <a:prstGeom prst="rect">
            <a:avLst/>
          </a:prstGeom>
          <a:noFill/>
          <a:ln w="508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Freeform 5"/>
          <p:cNvSpPr>
            <a:spLocks/>
          </p:cNvSpPr>
          <p:nvPr/>
        </p:nvSpPr>
        <p:spPr bwMode="auto">
          <a:xfrm>
            <a:off x="1148422" y="1324757"/>
            <a:ext cx="862807" cy="2019301"/>
          </a:xfrm>
          <a:custGeom>
            <a:avLst/>
            <a:gdLst>
              <a:gd name="T0" fmla="*/ 854803 w 1308"/>
              <a:gd name="T1" fmla="*/ 4126776 h 2911"/>
              <a:gd name="T2" fmla="*/ 979218 w 1308"/>
              <a:gd name="T3" fmla="*/ 3930687 h 2911"/>
              <a:gd name="T4" fmla="*/ 1264640 w 1308"/>
              <a:gd name="T5" fmla="*/ 3710830 h 2911"/>
              <a:gd name="T6" fmla="*/ 1310015 w 1308"/>
              <a:gd name="T7" fmla="*/ 3468690 h 2911"/>
              <a:gd name="T8" fmla="*/ 1288060 w 1308"/>
              <a:gd name="T9" fmla="*/ 2936874 h 2911"/>
              <a:gd name="T10" fmla="*/ 1492978 w 1308"/>
              <a:gd name="T11" fmla="*/ 2705133 h 2911"/>
              <a:gd name="T12" fmla="*/ 1686187 w 1308"/>
              <a:gd name="T13" fmla="*/ 2531327 h 2911"/>
              <a:gd name="T14" fmla="*/ 1719852 w 1308"/>
              <a:gd name="T15" fmla="*/ 2427340 h 2911"/>
              <a:gd name="T16" fmla="*/ 1514934 w 1308"/>
              <a:gd name="T17" fmla="*/ 2149548 h 2911"/>
              <a:gd name="T18" fmla="*/ 1390519 w 1308"/>
              <a:gd name="T19" fmla="*/ 1525629 h 2911"/>
              <a:gd name="T20" fmla="*/ 1424184 w 1308"/>
              <a:gd name="T21" fmla="*/ 1237439 h 2911"/>
              <a:gd name="T22" fmla="*/ 1526643 w 1308"/>
              <a:gd name="T23" fmla="*/ 1075517 h 2911"/>
              <a:gd name="T24" fmla="*/ 1607147 w 1308"/>
              <a:gd name="T25" fmla="*/ 981929 h 2911"/>
              <a:gd name="T26" fmla="*/ 1731562 w 1308"/>
              <a:gd name="T27" fmla="*/ 866058 h 2911"/>
              <a:gd name="T28" fmla="*/ 1800356 w 1308"/>
              <a:gd name="T29" fmla="*/ 751673 h 2911"/>
              <a:gd name="T30" fmla="*/ 1914525 w 1308"/>
              <a:gd name="T31" fmla="*/ 404062 h 2911"/>
              <a:gd name="T32" fmla="*/ 1709606 w 1308"/>
              <a:gd name="T33" fmla="*/ 46051 h 2911"/>
              <a:gd name="T34" fmla="*/ 1607147 w 1308"/>
              <a:gd name="T35" fmla="*/ 22283 h 2911"/>
              <a:gd name="T36" fmla="*/ 1514934 w 1308"/>
              <a:gd name="T37" fmla="*/ 103986 h 2911"/>
              <a:gd name="T38" fmla="*/ 1424184 w 1308"/>
              <a:gd name="T39" fmla="*/ 161922 h 2911"/>
              <a:gd name="T40" fmla="*/ 1128516 w 1308"/>
              <a:gd name="T41" fmla="*/ 369895 h 2911"/>
              <a:gd name="T42" fmla="*/ 831384 w 1308"/>
              <a:gd name="T43" fmla="*/ 647687 h 2911"/>
              <a:gd name="T44" fmla="*/ 557671 w 1308"/>
              <a:gd name="T45" fmla="*/ 935878 h 2911"/>
              <a:gd name="T46" fmla="*/ 524006 w 1308"/>
              <a:gd name="T47" fmla="*/ 1445411 h 2911"/>
              <a:gd name="T48" fmla="*/ 638175 w 1308"/>
              <a:gd name="T49" fmla="*/ 1537514 h 2911"/>
              <a:gd name="T50" fmla="*/ 490341 w 1308"/>
              <a:gd name="T51" fmla="*/ 1861357 h 2911"/>
              <a:gd name="T52" fmla="*/ 399591 w 1308"/>
              <a:gd name="T53" fmla="*/ 2045562 h 2911"/>
              <a:gd name="T54" fmla="*/ 671840 w 1308"/>
              <a:gd name="T55" fmla="*/ 2369405 h 2911"/>
              <a:gd name="T56" fmla="*/ 821138 w 1308"/>
              <a:gd name="T57" fmla="*/ 2451109 h 2911"/>
              <a:gd name="T58" fmla="*/ 752344 w 1308"/>
              <a:gd name="T59" fmla="*/ 2670966 h 2911"/>
              <a:gd name="T60" fmla="*/ 524006 w 1308"/>
              <a:gd name="T61" fmla="*/ 2509044 h 2911"/>
              <a:gd name="T62" fmla="*/ 295668 w 1308"/>
              <a:gd name="T63" fmla="*/ 2393173 h 2911"/>
              <a:gd name="T64" fmla="*/ 136124 w 1308"/>
              <a:gd name="T65" fmla="*/ 2509044 h 2911"/>
              <a:gd name="T66" fmla="*/ 0 w 1308"/>
              <a:gd name="T67" fmla="*/ 2705133 h 2911"/>
              <a:gd name="T68" fmla="*/ 33665 w 1308"/>
              <a:gd name="T69" fmla="*/ 3086911 h 2911"/>
              <a:gd name="T70" fmla="*/ 171253 w 1308"/>
              <a:gd name="T71" fmla="*/ 3352820 h 2911"/>
              <a:gd name="T72" fmla="*/ 376172 w 1308"/>
              <a:gd name="T73" fmla="*/ 3502857 h 2911"/>
              <a:gd name="T74" fmla="*/ 444966 w 1308"/>
              <a:gd name="T75" fmla="*/ 3642496 h 2911"/>
              <a:gd name="T76" fmla="*/ 535716 w 1308"/>
              <a:gd name="T77" fmla="*/ 3942571 h 2911"/>
              <a:gd name="T78" fmla="*/ 854803 w 1308"/>
              <a:gd name="T79" fmla="*/ 4266415 h 2911"/>
              <a:gd name="T80" fmla="*/ 866513 w 1308"/>
              <a:gd name="T81" fmla="*/ 4126776 h 291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308" h="2911">
                <a:moveTo>
                  <a:pt x="537" y="2911"/>
                </a:moveTo>
                <a:cubicBezTo>
                  <a:pt x="564" y="2871"/>
                  <a:pt x="558" y="2817"/>
                  <a:pt x="584" y="2778"/>
                </a:cubicBezTo>
                <a:cubicBezTo>
                  <a:pt x="601" y="2753"/>
                  <a:pt x="633" y="2738"/>
                  <a:pt x="654" y="2716"/>
                </a:cubicBezTo>
                <a:cubicBezTo>
                  <a:pt x="662" y="2693"/>
                  <a:pt x="658" y="2667"/>
                  <a:pt x="669" y="2646"/>
                </a:cubicBezTo>
                <a:cubicBezTo>
                  <a:pt x="677" y="2629"/>
                  <a:pt x="702" y="2627"/>
                  <a:pt x="716" y="2615"/>
                </a:cubicBezTo>
                <a:cubicBezTo>
                  <a:pt x="764" y="2575"/>
                  <a:pt x="813" y="2534"/>
                  <a:pt x="864" y="2498"/>
                </a:cubicBezTo>
                <a:cubicBezTo>
                  <a:pt x="880" y="2475"/>
                  <a:pt x="887" y="2452"/>
                  <a:pt x="903" y="2428"/>
                </a:cubicBezTo>
                <a:cubicBezTo>
                  <a:pt x="900" y="2397"/>
                  <a:pt x="903" y="2365"/>
                  <a:pt x="895" y="2335"/>
                </a:cubicBezTo>
                <a:cubicBezTo>
                  <a:pt x="890" y="2316"/>
                  <a:pt x="839" y="2286"/>
                  <a:pt x="825" y="2273"/>
                </a:cubicBezTo>
                <a:cubicBezTo>
                  <a:pt x="834" y="2173"/>
                  <a:pt x="852" y="2074"/>
                  <a:pt x="880" y="1977"/>
                </a:cubicBezTo>
                <a:cubicBezTo>
                  <a:pt x="887" y="1953"/>
                  <a:pt x="887" y="1901"/>
                  <a:pt x="903" y="1883"/>
                </a:cubicBezTo>
                <a:cubicBezTo>
                  <a:pt x="928" y="1855"/>
                  <a:pt x="986" y="1830"/>
                  <a:pt x="1020" y="1821"/>
                </a:cubicBezTo>
                <a:cubicBezTo>
                  <a:pt x="1059" y="1782"/>
                  <a:pt x="1034" y="1804"/>
                  <a:pt x="1098" y="1759"/>
                </a:cubicBezTo>
                <a:cubicBezTo>
                  <a:pt x="1119" y="1744"/>
                  <a:pt x="1130" y="1718"/>
                  <a:pt x="1152" y="1704"/>
                </a:cubicBezTo>
                <a:cubicBezTo>
                  <a:pt x="1160" y="1699"/>
                  <a:pt x="1167" y="1694"/>
                  <a:pt x="1175" y="1689"/>
                </a:cubicBezTo>
                <a:cubicBezTo>
                  <a:pt x="1191" y="1628"/>
                  <a:pt x="1182" y="1685"/>
                  <a:pt x="1175" y="1634"/>
                </a:cubicBezTo>
                <a:cubicBezTo>
                  <a:pt x="1167" y="1576"/>
                  <a:pt x="1186" y="1535"/>
                  <a:pt x="1129" y="1518"/>
                </a:cubicBezTo>
                <a:cubicBezTo>
                  <a:pt x="1072" y="1461"/>
                  <a:pt x="1090" y="1483"/>
                  <a:pt x="1035" y="1447"/>
                </a:cubicBezTo>
                <a:cubicBezTo>
                  <a:pt x="1020" y="1399"/>
                  <a:pt x="1035" y="1349"/>
                  <a:pt x="1043" y="1300"/>
                </a:cubicBezTo>
                <a:cubicBezTo>
                  <a:pt x="1035" y="1109"/>
                  <a:pt x="1070" y="1111"/>
                  <a:pt x="950" y="1027"/>
                </a:cubicBezTo>
                <a:cubicBezTo>
                  <a:pt x="952" y="978"/>
                  <a:pt x="951" y="928"/>
                  <a:pt x="957" y="879"/>
                </a:cubicBezTo>
                <a:cubicBezTo>
                  <a:pt x="959" y="863"/>
                  <a:pt x="973" y="833"/>
                  <a:pt x="973" y="833"/>
                </a:cubicBezTo>
                <a:cubicBezTo>
                  <a:pt x="977" y="808"/>
                  <a:pt x="974" y="774"/>
                  <a:pt x="996" y="755"/>
                </a:cubicBezTo>
                <a:cubicBezTo>
                  <a:pt x="1010" y="743"/>
                  <a:pt x="1043" y="724"/>
                  <a:pt x="1043" y="724"/>
                </a:cubicBezTo>
                <a:cubicBezTo>
                  <a:pt x="1087" y="658"/>
                  <a:pt x="1029" y="738"/>
                  <a:pt x="1082" y="685"/>
                </a:cubicBezTo>
                <a:cubicBezTo>
                  <a:pt x="1089" y="678"/>
                  <a:pt x="1091" y="668"/>
                  <a:pt x="1098" y="661"/>
                </a:cubicBezTo>
                <a:cubicBezTo>
                  <a:pt x="1117" y="642"/>
                  <a:pt x="1144" y="622"/>
                  <a:pt x="1168" y="607"/>
                </a:cubicBezTo>
                <a:cubicBezTo>
                  <a:pt x="1173" y="599"/>
                  <a:pt x="1179" y="591"/>
                  <a:pt x="1183" y="583"/>
                </a:cubicBezTo>
                <a:cubicBezTo>
                  <a:pt x="1187" y="576"/>
                  <a:pt x="1187" y="567"/>
                  <a:pt x="1191" y="560"/>
                </a:cubicBezTo>
                <a:cubicBezTo>
                  <a:pt x="1203" y="541"/>
                  <a:pt x="1230" y="506"/>
                  <a:pt x="1230" y="506"/>
                </a:cubicBezTo>
                <a:cubicBezTo>
                  <a:pt x="1236" y="489"/>
                  <a:pt x="1251" y="476"/>
                  <a:pt x="1253" y="459"/>
                </a:cubicBezTo>
                <a:cubicBezTo>
                  <a:pt x="1271" y="327"/>
                  <a:pt x="1227" y="326"/>
                  <a:pt x="1308" y="272"/>
                </a:cubicBezTo>
                <a:cubicBezTo>
                  <a:pt x="1300" y="89"/>
                  <a:pt x="1308" y="141"/>
                  <a:pt x="1277" y="39"/>
                </a:cubicBezTo>
                <a:cubicBezTo>
                  <a:pt x="1242" y="49"/>
                  <a:pt x="1201" y="49"/>
                  <a:pt x="1168" y="31"/>
                </a:cubicBezTo>
                <a:cubicBezTo>
                  <a:pt x="1152" y="22"/>
                  <a:pt x="1121" y="0"/>
                  <a:pt x="1121" y="0"/>
                </a:cubicBezTo>
                <a:cubicBezTo>
                  <a:pt x="1113" y="5"/>
                  <a:pt x="1104" y="9"/>
                  <a:pt x="1098" y="15"/>
                </a:cubicBezTo>
                <a:cubicBezTo>
                  <a:pt x="1091" y="22"/>
                  <a:pt x="1089" y="33"/>
                  <a:pt x="1082" y="39"/>
                </a:cubicBezTo>
                <a:cubicBezTo>
                  <a:pt x="1068" y="51"/>
                  <a:pt x="1035" y="70"/>
                  <a:pt x="1035" y="70"/>
                </a:cubicBezTo>
                <a:cubicBezTo>
                  <a:pt x="1030" y="78"/>
                  <a:pt x="1028" y="88"/>
                  <a:pt x="1020" y="93"/>
                </a:cubicBezTo>
                <a:cubicBezTo>
                  <a:pt x="1006" y="102"/>
                  <a:pt x="973" y="109"/>
                  <a:pt x="973" y="109"/>
                </a:cubicBezTo>
                <a:cubicBezTo>
                  <a:pt x="933" y="167"/>
                  <a:pt x="898" y="165"/>
                  <a:pt x="841" y="194"/>
                </a:cubicBezTo>
                <a:cubicBezTo>
                  <a:pt x="814" y="208"/>
                  <a:pt x="796" y="232"/>
                  <a:pt x="771" y="249"/>
                </a:cubicBezTo>
                <a:cubicBezTo>
                  <a:pt x="753" y="336"/>
                  <a:pt x="752" y="357"/>
                  <a:pt x="662" y="373"/>
                </a:cubicBezTo>
                <a:cubicBezTo>
                  <a:pt x="629" y="395"/>
                  <a:pt x="607" y="423"/>
                  <a:pt x="568" y="436"/>
                </a:cubicBezTo>
                <a:cubicBezTo>
                  <a:pt x="541" y="477"/>
                  <a:pt x="497" y="506"/>
                  <a:pt x="459" y="537"/>
                </a:cubicBezTo>
                <a:cubicBezTo>
                  <a:pt x="430" y="561"/>
                  <a:pt x="403" y="599"/>
                  <a:pt x="381" y="630"/>
                </a:cubicBezTo>
                <a:cubicBezTo>
                  <a:pt x="369" y="685"/>
                  <a:pt x="368" y="740"/>
                  <a:pt x="350" y="794"/>
                </a:cubicBezTo>
                <a:cubicBezTo>
                  <a:pt x="353" y="854"/>
                  <a:pt x="349" y="914"/>
                  <a:pt x="358" y="973"/>
                </a:cubicBezTo>
                <a:cubicBezTo>
                  <a:pt x="362" y="999"/>
                  <a:pt x="428" y="1012"/>
                  <a:pt x="428" y="1012"/>
                </a:cubicBezTo>
                <a:cubicBezTo>
                  <a:pt x="431" y="1020"/>
                  <a:pt x="439" y="1027"/>
                  <a:pt x="436" y="1035"/>
                </a:cubicBezTo>
                <a:cubicBezTo>
                  <a:pt x="432" y="1047"/>
                  <a:pt x="386" y="1089"/>
                  <a:pt x="374" y="1097"/>
                </a:cubicBezTo>
                <a:cubicBezTo>
                  <a:pt x="313" y="1189"/>
                  <a:pt x="363" y="1096"/>
                  <a:pt x="335" y="1253"/>
                </a:cubicBezTo>
                <a:cubicBezTo>
                  <a:pt x="331" y="1275"/>
                  <a:pt x="298" y="1303"/>
                  <a:pt x="288" y="1323"/>
                </a:cubicBezTo>
                <a:cubicBezTo>
                  <a:pt x="281" y="1337"/>
                  <a:pt x="276" y="1363"/>
                  <a:pt x="273" y="1377"/>
                </a:cubicBezTo>
                <a:cubicBezTo>
                  <a:pt x="282" y="1428"/>
                  <a:pt x="277" y="1482"/>
                  <a:pt x="288" y="1533"/>
                </a:cubicBezTo>
                <a:cubicBezTo>
                  <a:pt x="299" y="1585"/>
                  <a:pt x="425" y="1592"/>
                  <a:pt x="459" y="1595"/>
                </a:cubicBezTo>
                <a:cubicBezTo>
                  <a:pt x="476" y="1606"/>
                  <a:pt x="488" y="1624"/>
                  <a:pt x="506" y="1634"/>
                </a:cubicBezTo>
                <a:cubicBezTo>
                  <a:pt x="523" y="1644"/>
                  <a:pt x="543" y="1644"/>
                  <a:pt x="561" y="1650"/>
                </a:cubicBezTo>
                <a:cubicBezTo>
                  <a:pt x="563" y="1702"/>
                  <a:pt x="584" y="1756"/>
                  <a:pt x="568" y="1806"/>
                </a:cubicBezTo>
                <a:cubicBezTo>
                  <a:pt x="562" y="1823"/>
                  <a:pt x="531" y="1803"/>
                  <a:pt x="514" y="1798"/>
                </a:cubicBezTo>
                <a:cubicBezTo>
                  <a:pt x="481" y="1788"/>
                  <a:pt x="465" y="1774"/>
                  <a:pt x="428" y="1767"/>
                </a:cubicBezTo>
                <a:cubicBezTo>
                  <a:pt x="417" y="1734"/>
                  <a:pt x="391" y="1701"/>
                  <a:pt x="358" y="1689"/>
                </a:cubicBezTo>
                <a:cubicBezTo>
                  <a:pt x="320" y="1697"/>
                  <a:pt x="298" y="1706"/>
                  <a:pt x="257" y="1689"/>
                </a:cubicBezTo>
                <a:cubicBezTo>
                  <a:pt x="252" y="1687"/>
                  <a:pt x="214" y="1622"/>
                  <a:pt x="202" y="1611"/>
                </a:cubicBezTo>
                <a:cubicBezTo>
                  <a:pt x="167" y="1618"/>
                  <a:pt x="146" y="1622"/>
                  <a:pt x="117" y="1642"/>
                </a:cubicBezTo>
                <a:cubicBezTo>
                  <a:pt x="111" y="1659"/>
                  <a:pt x="97" y="1672"/>
                  <a:pt x="93" y="1689"/>
                </a:cubicBezTo>
                <a:cubicBezTo>
                  <a:pt x="71" y="1785"/>
                  <a:pt x="113" y="1750"/>
                  <a:pt x="62" y="1782"/>
                </a:cubicBezTo>
                <a:cubicBezTo>
                  <a:pt x="43" y="1812"/>
                  <a:pt x="32" y="1810"/>
                  <a:pt x="0" y="1821"/>
                </a:cubicBezTo>
                <a:cubicBezTo>
                  <a:pt x="3" y="1878"/>
                  <a:pt x="4" y="1935"/>
                  <a:pt x="8" y="1992"/>
                </a:cubicBezTo>
                <a:cubicBezTo>
                  <a:pt x="10" y="2021"/>
                  <a:pt x="6" y="2055"/>
                  <a:pt x="23" y="2078"/>
                </a:cubicBezTo>
                <a:cubicBezTo>
                  <a:pt x="39" y="2100"/>
                  <a:pt x="70" y="2113"/>
                  <a:pt x="93" y="2125"/>
                </a:cubicBezTo>
                <a:cubicBezTo>
                  <a:pt x="138" y="2190"/>
                  <a:pt x="76" y="2093"/>
                  <a:pt x="117" y="2257"/>
                </a:cubicBezTo>
                <a:cubicBezTo>
                  <a:pt x="121" y="2273"/>
                  <a:pt x="162" y="2278"/>
                  <a:pt x="171" y="2280"/>
                </a:cubicBezTo>
                <a:cubicBezTo>
                  <a:pt x="205" y="2303"/>
                  <a:pt x="224" y="2336"/>
                  <a:pt x="257" y="2358"/>
                </a:cubicBezTo>
                <a:cubicBezTo>
                  <a:pt x="283" y="2437"/>
                  <a:pt x="240" y="2319"/>
                  <a:pt x="288" y="2405"/>
                </a:cubicBezTo>
                <a:cubicBezTo>
                  <a:pt x="296" y="2419"/>
                  <a:pt x="299" y="2436"/>
                  <a:pt x="304" y="2452"/>
                </a:cubicBezTo>
                <a:cubicBezTo>
                  <a:pt x="307" y="2460"/>
                  <a:pt x="311" y="2475"/>
                  <a:pt x="311" y="2475"/>
                </a:cubicBezTo>
                <a:cubicBezTo>
                  <a:pt x="318" y="2536"/>
                  <a:pt x="330" y="2603"/>
                  <a:pt x="366" y="2654"/>
                </a:cubicBezTo>
                <a:cubicBezTo>
                  <a:pt x="374" y="2733"/>
                  <a:pt x="349" y="2856"/>
                  <a:pt x="444" y="2880"/>
                </a:cubicBezTo>
                <a:cubicBezTo>
                  <a:pt x="491" y="2877"/>
                  <a:pt x="540" y="2888"/>
                  <a:pt x="584" y="2872"/>
                </a:cubicBezTo>
                <a:cubicBezTo>
                  <a:pt x="597" y="2868"/>
                  <a:pt x="579" y="2846"/>
                  <a:pt x="576" y="2833"/>
                </a:cubicBezTo>
                <a:cubicBezTo>
                  <a:pt x="567" y="2794"/>
                  <a:pt x="542" y="2778"/>
                  <a:pt x="592" y="2778"/>
                </a:cubicBezTo>
              </a:path>
            </a:pathLst>
          </a:cu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18" name="Picture 6" descr="atajad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21" y="1063267"/>
            <a:ext cx="3625063" cy="2514125"/>
          </a:xfrm>
          <a:prstGeom prst="rect">
            <a:avLst/>
          </a:prstGeom>
          <a:noFill/>
          <a:ln w="508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5" y="3691370"/>
            <a:ext cx="3708400" cy="2781300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322" y="3736832"/>
            <a:ext cx="3647784" cy="2735838"/>
          </a:xfrm>
          <a:prstGeom prst="rect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7" y="3691370"/>
            <a:ext cx="1830067" cy="2781300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</p:pic>
      <p:pic>
        <p:nvPicPr>
          <p:cNvPr id="17" name="Picture 7" descr="0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260" y="2569021"/>
            <a:ext cx="1274800" cy="956267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38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989512" y="0"/>
            <a:ext cx="892175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6600" b="1" cap="none" spc="0" dirty="0" smtClean="0">
                <a:ln/>
                <a:solidFill>
                  <a:schemeClr val="accent4"/>
                </a:solidFill>
                <a:effectLst/>
              </a:rPr>
              <a:t>LOS AVANCES HUMANOS</a:t>
            </a:r>
            <a:endParaRPr lang="es-ES" sz="66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auto">
          <a:xfrm rot="16200000">
            <a:off x="5887663" y="-1553318"/>
            <a:ext cx="978218" cy="6586023"/>
          </a:xfrm>
          <a:prstGeom prst="downArrow">
            <a:avLst>
              <a:gd name="adj1" fmla="val 50000"/>
              <a:gd name="adj2" fmla="val 256350"/>
            </a:avLst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anchor="ctr">
            <a:spAutoFit/>
          </a:bodyPr>
          <a:lstStyle>
            <a:lvl1pPr eaLnBrk="0" hangingPunct="0"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s-ES" sz="2000" dirty="0">
                <a:solidFill>
                  <a:schemeClr val="bg1"/>
                </a:solidFill>
              </a:rPr>
              <a:t>SOSTENIBILIDAD AMBIENTAL</a:t>
            </a:r>
            <a:endParaRPr lang="es-ES" altLang="es-ES" sz="2000" dirty="0">
              <a:solidFill>
                <a:schemeClr val="bg1"/>
              </a:solidFill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 rot="16200000">
            <a:off x="5887661" y="722166"/>
            <a:ext cx="978218" cy="6586022"/>
          </a:xfrm>
          <a:prstGeom prst="downArrow">
            <a:avLst>
              <a:gd name="adj1" fmla="val 50000"/>
              <a:gd name="adj2" fmla="val 254050"/>
            </a:avLst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anchor="ctr">
            <a:spAutoFit/>
          </a:bodyPr>
          <a:lstStyle>
            <a:lvl1pPr eaLnBrk="0" hangingPunct="0"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s-ES" sz="2000" dirty="0">
                <a:solidFill>
                  <a:schemeClr val="bg1"/>
                </a:solidFill>
              </a:rPr>
              <a:t>GÉNERO</a:t>
            </a:r>
            <a:endParaRPr lang="es-ES" altLang="es-ES" sz="2000" dirty="0">
              <a:solidFill>
                <a:schemeClr val="bg1"/>
              </a:solidFill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 rot="16200000">
            <a:off x="5887661" y="-409436"/>
            <a:ext cx="978218" cy="6586021"/>
          </a:xfrm>
          <a:prstGeom prst="downArrow">
            <a:avLst>
              <a:gd name="adj1" fmla="val 50000"/>
              <a:gd name="adj2" fmla="val 256400"/>
            </a:avLst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anchor="ctr">
            <a:spAutoFit/>
          </a:bodyPr>
          <a:lstStyle>
            <a:lvl1pPr eaLnBrk="0" hangingPunct="0"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defRPr sz="48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_tradnl" altLang="es-ES" sz="2000" dirty="0">
                <a:solidFill>
                  <a:schemeClr val="bg1"/>
                </a:solidFill>
              </a:rPr>
              <a:t>CAPACIDADES LOCALES/ORGANIZACION</a:t>
            </a:r>
            <a:endParaRPr lang="es-ES" altLang="es-ES" sz="2000" dirty="0">
              <a:solidFill>
                <a:schemeClr val="bg1"/>
              </a:solidFill>
            </a:endParaRPr>
          </a:p>
        </p:txBody>
      </p:sp>
      <p:pic>
        <p:nvPicPr>
          <p:cNvPr id="7" name="Picture 4" descr="Despues de jornada de trabaj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02" y="2385306"/>
            <a:ext cx="2711122" cy="2033341"/>
          </a:xfrm>
          <a:prstGeom prst="rect">
            <a:avLst/>
          </a:prstGeom>
          <a:noFill/>
          <a:ln w="508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SJP04472 (1)"/>
          <p:cNvPicPr>
            <a:picLocks noGrp="1"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1192" y="171854"/>
            <a:ext cx="2742432" cy="2056949"/>
          </a:xfrm>
          <a:prstGeom prst="rect">
            <a:avLst/>
          </a:prstGeom>
          <a:noFill/>
          <a:ln w="5080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02" y="4575150"/>
            <a:ext cx="2747010" cy="2060258"/>
          </a:xfrm>
          <a:prstGeom prst="rect">
            <a:avLst/>
          </a:prstGeom>
          <a:ln w="50800">
            <a:solidFill>
              <a:schemeClr val="accent1">
                <a:lumMod val="50000"/>
              </a:schemeClr>
            </a:solidFill>
          </a:ln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786" y="4575151"/>
            <a:ext cx="3037124" cy="2060258"/>
          </a:xfrm>
          <a:prstGeom prst="rect">
            <a:avLst/>
          </a:prstGeom>
          <a:ln w="50800">
            <a:solidFill>
              <a:schemeClr val="accent1">
                <a:lumMod val="50000"/>
              </a:schemeClr>
            </a:solidFill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20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1300" y="-97968"/>
            <a:ext cx="1221276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6000" b="1" cap="none" spc="0" dirty="0" smtClean="0">
                <a:ln/>
                <a:solidFill>
                  <a:schemeClr val="accent4"/>
                </a:solidFill>
                <a:effectLst/>
              </a:rPr>
              <a:t>EL MODELO CANAPA</a:t>
            </a:r>
            <a:endParaRPr lang="es-ES" sz="60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3" name="Imagen 2" descr="IMG_160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772" y="917695"/>
            <a:ext cx="2634797" cy="199101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4" name="Imagen 3" descr="C:\Documents and Settings\Propietario\Escritorio\sep_irwin verificadores\DSC0118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1041" y="4891135"/>
            <a:ext cx="2539365" cy="172923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5" name="Imagen 4" descr="C:\Documents and Settings\Propietario\Escritorio\Fotos agrofor\DSC0414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772" y="4887453"/>
            <a:ext cx="2523490" cy="173291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041" y="917694"/>
            <a:ext cx="3443592" cy="199101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105" y="895237"/>
            <a:ext cx="2460139" cy="203593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</p:pic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2046909213"/>
              </p:ext>
            </p:extLst>
          </p:nvPr>
        </p:nvGraphicFramePr>
        <p:xfrm>
          <a:off x="146605" y="2205651"/>
          <a:ext cx="11971815" cy="3286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9" name="Imagen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769" y="4887453"/>
            <a:ext cx="3494783" cy="173291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  <p:sp>
        <p:nvSpPr>
          <p:cNvPr id="11" name="Flecha derecha 10"/>
          <p:cNvSpPr/>
          <p:nvPr/>
        </p:nvSpPr>
        <p:spPr>
          <a:xfrm>
            <a:off x="4147309" y="3480365"/>
            <a:ext cx="1391055" cy="8560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ENCERRADO VOLUNTARIO</a:t>
            </a:r>
            <a:endParaRPr lang="es-ES" sz="1200" dirty="0"/>
          </a:p>
        </p:txBody>
      </p:sp>
      <p:sp>
        <p:nvSpPr>
          <p:cNvPr id="12" name="Flecha derecha 11"/>
          <p:cNvSpPr/>
          <p:nvPr/>
        </p:nvSpPr>
        <p:spPr>
          <a:xfrm>
            <a:off x="1606321" y="3465513"/>
            <a:ext cx="1391055" cy="8560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/>
              <a:t>GESTION GRUPAL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46021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1300" y="-97968"/>
            <a:ext cx="1221276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6000" b="1" cap="none" spc="0" dirty="0" smtClean="0">
                <a:ln/>
                <a:solidFill>
                  <a:schemeClr val="accent4"/>
                </a:solidFill>
                <a:effectLst/>
              </a:rPr>
              <a:t>EL MODELO PRODUCTIVO DE PUNA</a:t>
            </a:r>
            <a:endParaRPr lang="es-ES" sz="60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2487261"/>
            <a:ext cx="2629264" cy="3440099"/>
          </a:xfrm>
          <a:prstGeom prst="rect">
            <a:avLst/>
          </a:prstGeom>
          <a:ln w="50800">
            <a:solidFill>
              <a:schemeClr val="accent5">
                <a:lumMod val="75000"/>
              </a:schemeClr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990" y="3663461"/>
            <a:ext cx="3657600" cy="2743200"/>
          </a:xfrm>
          <a:prstGeom prst="rect">
            <a:avLst/>
          </a:prstGeom>
          <a:ln w="50800">
            <a:solidFill>
              <a:schemeClr val="accent5">
                <a:lumMod val="75000"/>
              </a:schemeClr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5" y="3663461"/>
            <a:ext cx="3657600" cy="2743200"/>
          </a:xfrm>
          <a:prstGeom prst="rect">
            <a:avLst/>
          </a:prstGeom>
          <a:ln w="50800">
            <a:solidFill>
              <a:schemeClr val="accent5">
                <a:lumMod val="75000"/>
              </a:schemeClr>
            </a:solidFill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5" y="1009527"/>
            <a:ext cx="3683979" cy="2455986"/>
          </a:xfrm>
          <a:prstGeom prst="rect">
            <a:avLst/>
          </a:prstGeom>
          <a:ln w="50800">
            <a:solidFill>
              <a:schemeClr val="accent5">
                <a:lumMod val="75000"/>
              </a:schemeClr>
            </a:solidFill>
          </a:ln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3930165" y="815904"/>
            <a:ext cx="630333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FAM/COM   </a:t>
            </a:r>
            <a:r>
              <a:rPr lang="es-ES_tradnl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PEQ: 3/0,8</a:t>
            </a:r>
          </a:p>
          <a:p>
            <a:pPr algn="ctr"/>
            <a:r>
              <a:rPr lang="es-ES_tradnl" sz="4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MAN (70%)   </a:t>
            </a:r>
            <a:r>
              <a:rPr lang="es-ES_tradnl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DIV</a:t>
            </a:r>
          </a:p>
          <a:p>
            <a:pPr algn="ctr"/>
            <a:r>
              <a:rPr lang="es-ES_tradnl" sz="4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RECORRIDO</a:t>
            </a:r>
            <a:endParaRPr lang="es-ES" sz="4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6717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1300" y="-97968"/>
            <a:ext cx="1213069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6000" b="1" cap="none" spc="0" dirty="0" smtClean="0">
                <a:ln/>
                <a:solidFill>
                  <a:schemeClr val="accent4"/>
                </a:solidFill>
                <a:effectLst/>
              </a:rPr>
              <a:t>LA ALIMENTACIÓN</a:t>
            </a:r>
            <a:endParaRPr lang="es-ES" sz="60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1009701"/>
              </p:ext>
            </p:extLst>
          </p:nvPr>
        </p:nvGraphicFramePr>
        <p:xfrm>
          <a:off x="234462" y="917695"/>
          <a:ext cx="5756028" cy="5619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7264383"/>
              </p:ext>
            </p:extLst>
          </p:nvPr>
        </p:nvGraphicFramePr>
        <p:xfrm>
          <a:off x="6159365" y="917695"/>
          <a:ext cx="5775960" cy="5056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3" name="Conector recto de flecha 12"/>
          <p:cNvCxnSpPr/>
          <p:nvPr/>
        </p:nvCxnSpPr>
        <p:spPr>
          <a:xfrm flipV="1">
            <a:off x="1043354" y="1336988"/>
            <a:ext cx="4650544" cy="46370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/>
          <p:nvPr/>
        </p:nvCxnSpPr>
        <p:spPr>
          <a:xfrm flipV="1">
            <a:off x="6608945" y="1512277"/>
            <a:ext cx="4985178" cy="3594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8186660" y="1512277"/>
            <a:ext cx="172136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35 Ton/Ha</a:t>
            </a:r>
            <a:endParaRPr lang="es-ES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1775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1700535"/>
              </p:ext>
            </p:extLst>
          </p:nvPr>
        </p:nvGraphicFramePr>
        <p:xfrm>
          <a:off x="181429" y="903514"/>
          <a:ext cx="5914571" cy="5745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2600949"/>
              </p:ext>
            </p:extLst>
          </p:nvPr>
        </p:nvGraphicFramePr>
        <p:xfrm>
          <a:off x="6342435" y="70050"/>
          <a:ext cx="5474726" cy="3101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" y="0"/>
            <a:ext cx="634243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6000" b="1" dirty="0" smtClean="0">
                <a:ln/>
                <a:solidFill>
                  <a:schemeClr val="accent4"/>
                </a:solidFill>
              </a:rPr>
              <a:t>LOS IMPACTOS</a:t>
            </a:r>
            <a:endParaRPr lang="es-ES" sz="60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cxnSp>
        <p:nvCxnSpPr>
          <p:cNvPr id="7" name="Conector recto de flecha 6"/>
          <p:cNvCxnSpPr/>
          <p:nvPr/>
        </p:nvCxnSpPr>
        <p:spPr>
          <a:xfrm flipV="1">
            <a:off x="1234440" y="1798320"/>
            <a:ext cx="4617720" cy="3825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0188526"/>
              </p:ext>
            </p:extLst>
          </p:nvPr>
        </p:nvGraphicFramePr>
        <p:xfrm>
          <a:off x="6342435" y="3241267"/>
          <a:ext cx="5474726" cy="2854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9" name="Conector recto de flecha 8"/>
          <p:cNvCxnSpPr/>
          <p:nvPr/>
        </p:nvCxnSpPr>
        <p:spPr>
          <a:xfrm flipV="1">
            <a:off x="7913077" y="3868615"/>
            <a:ext cx="3575538" cy="17549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037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060" y="6095999"/>
            <a:ext cx="2767265" cy="55345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0" y="1460062"/>
            <a:ext cx="1219200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http://www.zabalketa.org</a:t>
            </a:r>
          </a:p>
          <a:p>
            <a:pPr algn="ctr"/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https://www.facebook.com/Zabalketa</a:t>
            </a:r>
          </a:p>
          <a:p>
            <a:pPr algn="ctr"/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https://www.youtube.com/user/Zabalketa</a:t>
            </a:r>
          </a:p>
          <a:p>
            <a:pPr algn="ctr"/>
            <a:endParaRPr lang="es-E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r"/>
            <a:r>
              <a:rPr lang="es-E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jbernar@zabalketa.org</a:t>
            </a:r>
          </a:p>
        </p:txBody>
      </p:sp>
    </p:spTree>
    <p:extLst>
      <p:ext uri="{BB962C8B-B14F-4D97-AF65-F5344CB8AC3E}">
        <p14:creationId xmlns:p14="http://schemas.microsoft.com/office/powerpoint/2010/main" val="196848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2460</TotalTime>
  <Words>259</Words>
  <Application>Microsoft Office PowerPoint</Application>
  <PresentationFormat>Panorámica</PresentationFormat>
  <Paragraphs>95</Paragraphs>
  <Slides>25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GANADERIA EN ECOSISTEMAS FRAGILES</dc:title>
  <dc:creator>Jaime</dc:creator>
  <cp:lastModifiedBy>Jaime</cp:lastModifiedBy>
  <cp:revision>75</cp:revision>
  <dcterms:created xsi:type="dcterms:W3CDTF">2017-03-02T18:03:32Z</dcterms:created>
  <dcterms:modified xsi:type="dcterms:W3CDTF">2017-03-23T14:36:10Z</dcterms:modified>
</cp:coreProperties>
</file>